
<file path=[Content_Types].xml><?xml version="1.0" encoding="utf-8"?>
<Types xmlns="http://schemas.openxmlformats.org/package/2006/content-types">
  <Default Extension="png" ContentType="image/png"/>
  <Default Extension="jpeg" ContentType="image/jpeg"/>
  <Default Extension="wmf" ContentType="image/x-wmf"/>
  <Default Extension="m4a" ContentType="audio/unknown"/>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9" r:id="rId2"/>
    <p:sldId id="290" r:id="rId3"/>
    <p:sldId id="257" r:id="rId4"/>
    <p:sldId id="259" r:id="rId5"/>
    <p:sldId id="260" r:id="rId6"/>
    <p:sldId id="261" r:id="rId7"/>
    <p:sldId id="262" r:id="rId8"/>
    <p:sldId id="263" r:id="rId9"/>
    <p:sldId id="264" r:id="rId10"/>
    <p:sldId id="265" r:id="rId11"/>
    <p:sldId id="273" r:id="rId12"/>
    <p:sldId id="274" r:id="rId13"/>
    <p:sldId id="266" r:id="rId14"/>
    <p:sldId id="267" r:id="rId15"/>
    <p:sldId id="276" r:id="rId16"/>
    <p:sldId id="277" r:id="rId17"/>
    <p:sldId id="278" r:id="rId18"/>
    <p:sldId id="279" r:id="rId19"/>
    <p:sldId id="280" r:id="rId20"/>
    <p:sldId id="281" r:id="rId21"/>
    <p:sldId id="286" r:id="rId22"/>
    <p:sldId id="283" r:id="rId23"/>
    <p:sldId id="284" r:id="rId24"/>
    <p:sldId id="285" r:id="rId25"/>
    <p:sldId id="287" r:id="rId26"/>
    <p:sldId id="288" r:id="rId27"/>
    <p:sldId id="275" r:id="rId28"/>
    <p:sldId id="270" r:id="rId29"/>
    <p:sldId id="269" r:id="rId30"/>
    <p:sldId id="293" r:id="rId31"/>
    <p:sldId id="271" r:id="rId32"/>
    <p:sldId id="291" r:id="rId33"/>
    <p:sldId id="29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2" d="100"/>
          <a:sy n="62" d="100"/>
        </p:scale>
        <p:origin x="-1584" y="-2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072378-F7B1-480F-9655-6EE9CFB0ADD6}" type="datetimeFigureOut">
              <a:rPr lang="en-US" smtClean="0"/>
              <a:t>2/23/2021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3D837-0704-45C7-9C2B-08604FED7B21}" type="slidenum">
              <a:rPr lang="en-US" smtClean="0"/>
              <a:t>‹#›</a:t>
            </a:fld>
            <a:endParaRPr lang="en-US"/>
          </a:p>
        </p:txBody>
      </p:sp>
    </p:spTree>
    <p:extLst>
      <p:ext uri="{BB962C8B-B14F-4D97-AF65-F5344CB8AC3E}">
        <p14:creationId xmlns:p14="http://schemas.microsoft.com/office/powerpoint/2010/main" val="677184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B03EACD-67CC-4CAE-9FBE-82F8C8F8A7A6}" type="slidenum">
              <a:rPr lang="vi-VN" smtClean="0"/>
              <a:pPr/>
              <a:t>10</a:t>
            </a:fld>
            <a:endParaRPr lang="vi-VN" smtClean="0"/>
          </a:p>
        </p:txBody>
      </p:sp>
    </p:spTree>
    <p:extLst>
      <p:ext uri="{BB962C8B-B14F-4D97-AF65-F5344CB8AC3E}">
        <p14:creationId xmlns:p14="http://schemas.microsoft.com/office/powerpoint/2010/main" val="147448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83D837-0704-45C7-9C2B-08604FED7B21}" type="slidenum">
              <a:rPr lang="en-US" smtClean="0"/>
              <a:t>31</a:t>
            </a:fld>
            <a:endParaRPr lang="en-US"/>
          </a:p>
        </p:txBody>
      </p:sp>
    </p:spTree>
    <p:extLst>
      <p:ext uri="{BB962C8B-B14F-4D97-AF65-F5344CB8AC3E}">
        <p14:creationId xmlns:p14="http://schemas.microsoft.com/office/powerpoint/2010/main" val="2679026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5FCD54-EB83-4C0F-8EB8-6A2EA6CE1B9A}"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8AE9-3983-4BBD-AB18-D658BBD4E475}" type="slidenum">
              <a:rPr lang="en-US" smtClean="0"/>
              <a:t>‹#›</a:t>
            </a:fld>
            <a:endParaRPr lang="en-US"/>
          </a:p>
        </p:txBody>
      </p:sp>
    </p:spTree>
    <p:extLst>
      <p:ext uri="{BB962C8B-B14F-4D97-AF65-F5344CB8AC3E}">
        <p14:creationId xmlns:p14="http://schemas.microsoft.com/office/powerpoint/2010/main" val="107748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5FCD54-EB83-4C0F-8EB8-6A2EA6CE1B9A}"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8AE9-3983-4BBD-AB18-D658BBD4E475}" type="slidenum">
              <a:rPr lang="en-US" smtClean="0"/>
              <a:t>‹#›</a:t>
            </a:fld>
            <a:endParaRPr lang="en-US"/>
          </a:p>
        </p:txBody>
      </p:sp>
    </p:spTree>
    <p:extLst>
      <p:ext uri="{BB962C8B-B14F-4D97-AF65-F5344CB8AC3E}">
        <p14:creationId xmlns:p14="http://schemas.microsoft.com/office/powerpoint/2010/main" val="1485234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5FCD54-EB83-4C0F-8EB8-6A2EA6CE1B9A}"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8AE9-3983-4BBD-AB18-D658BBD4E475}" type="slidenum">
              <a:rPr lang="en-US" smtClean="0"/>
              <a:t>‹#›</a:t>
            </a:fld>
            <a:endParaRPr lang="en-US"/>
          </a:p>
        </p:txBody>
      </p:sp>
    </p:spTree>
    <p:extLst>
      <p:ext uri="{BB962C8B-B14F-4D97-AF65-F5344CB8AC3E}">
        <p14:creationId xmlns:p14="http://schemas.microsoft.com/office/powerpoint/2010/main" val="51364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5FCD54-EB83-4C0F-8EB8-6A2EA6CE1B9A}"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8AE9-3983-4BBD-AB18-D658BBD4E475}" type="slidenum">
              <a:rPr lang="en-US" smtClean="0"/>
              <a:t>‹#›</a:t>
            </a:fld>
            <a:endParaRPr lang="en-US"/>
          </a:p>
        </p:txBody>
      </p:sp>
    </p:spTree>
    <p:extLst>
      <p:ext uri="{BB962C8B-B14F-4D97-AF65-F5344CB8AC3E}">
        <p14:creationId xmlns:p14="http://schemas.microsoft.com/office/powerpoint/2010/main" val="1678548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5FCD54-EB83-4C0F-8EB8-6A2EA6CE1B9A}"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8AE9-3983-4BBD-AB18-D658BBD4E475}" type="slidenum">
              <a:rPr lang="en-US" smtClean="0"/>
              <a:t>‹#›</a:t>
            </a:fld>
            <a:endParaRPr lang="en-US"/>
          </a:p>
        </p:txBody>
      </p:sp>
    </p:spTree>
    <p:extLst>
      <p:ext uri="{BB962C8B-B14F-4D97-AF65-F5344CB8AC3E}">
        <p14:creationId xmlns:p14="http://schemas.microsoft.com/office/powerpoint/2010/main" val="1216258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5FCD54-EB83-4C0F-8EB8-6A2EA6CE1B9A}"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E8AE9-3983-4BBD-AB18-D658BBD4E475}" type="slidenum">
              <a:rPr lang="en-US" smtClean="0"/>
              <a:t>‹#›</a:t>
            </a:fld>
            <a:endParaRPr lang="en-US"/>
          </a:p>
        </p:txBody>
      </p:sp>
    </p:spTree>
    <p:extLst>
      <p:ext uri="{BB962C8B-B14F-4D97-AF65-F5344CB8AC3E}">
        <p14:creationId xmlns:p14="http://schemas.microsoft.com/office/powerpoint/2010/main" val="74480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5FCD54-EB83-4C0F-8EB8-6A2EA6CE1B9A}" type="datetimeFigureOut">
              <a:rPr lang="en-US" smtClean="0"/>
              <a:t>2/23/2021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CE8AE9-3983-4BBD-AB18-D658BBD4E475}" type="slidenum">
              <a:rPr lang="en-US" smtClean="0"/>
              <a:t>‹#›</a:t>
            </a:fld>
            <a:endParaRPr lang="en-US"/>
          </a:p>
        </p:txBody>
      </p:sp>
    </p:spTree>
    <p:extLst>
      <p:ext uri="{BB962C8B-B14F-4D97-AF65-F5344CB8AC3E}">
        <p14:creationId xmlns:p14="http://schemas.microsoft.com/office/powerpoint/2010/main" val="227511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5FCD54-EB83-4C0F-8EB8-6A2EA6CE1B9A}" type="datetimeFigureOut">
              <a:rPr lang="en-US" smtClean="0"/>
              <a:t>2/23/2021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E8AE9-3983-4BBD-AB18-D658BBD4E475}" type="slidenum">
              <a:rPr lang="en-US" smtClean="0"/>
              <a:t>‹#›</a:t>
            </a:fld>
            <a:endParaRPr lang="en-US"/>
          </a:p>
        </p:txBody>
      </p:sp>
    </p:spTree>
    <p:extLst>
      <p:ext uri="{BB962C8B-B14F-4D97-AF65-F5344CB8AC3E}">
        <p14:creationId xmlns:p14="http://schemas.microsoft.com/office/powerpoint/2010/main" val="2945428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FCD54-EB83-4C0F-8EB8-6A2EA6CE1B9A}" type="datetimeFigureOut">
              <a:rPr lang="en-US" smtClean="0"/>
              <a:t>2/23/2021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CE8AE9-3983-4BBD-AB18-D658BBD4E475}" type="slidenum">
              <a:rPr lang="en-US" smtClean="0"/>
              <a:t>‹#›</a:t>
            </a:fld>
            <a:endParaRPr lang="en-US"/>
          </a:p>
        </p:txBody>
      </p:sp>
    </p:spTree>
    <p:extLst>
      <p:ext uri="{BB962C8B-B14F-4D97-AF65-F5344CB8AC3E}">
        <p14:creationId xmlns:p14="http://schemas.microsoft.com/office/powerpoint/2010/main" val="138907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5FCD54-EB83-4C0F-8EB8-6A2EA6CE1B9A}"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E8AE9-3983-4BBD-AB18-D658BBD4E475}" type="slidenum">
              <a:rPr lang="en-US" smtClean="0"/>
              <a:t>‹#›</a:t>
            </a:fld>
            <a:endParaRPr lang="en-US"/>
          </a:p>
        </p:txBody>
      </p:sp>
    </p:spTree>
    <p:extLst>
      <p:ext uri="{BB962C8B-B14F-4D97-AF65-F5344CB8AC3E}">
        <p14:creationId xmlns:p14="http://schemas.microsoft.com/office/powerpoint/2010/main" val="272972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5FCD54-EB83-4C0F-8EB8-6A2EA6CE1B9A}"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E8AE9-3983-4BBD-AB18-D658BBD4E475}" type="slidenum">
              <a:rPr lang="en-US" smtClean="0"/>
              <a:t>‹#›</a:t>
            </a:fld>
            <a:endParaRPr lang="en-US"/>
          </a:p>
        </p:txBody>
      </p:sp>
    </p:spTree>
    <p:extLst>
      <p:ext uri="{BB962C8B-B14F-4D97-AF65-F5344CB8AC3E}">
        <p14:creationId xmlns:p14="http://schemas.microsoft.com/office/powerpoint/2010/main" val="383632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FCD54-EB83-4C0F-8EB8-6A2EA6CE1B9A}" type="datetimeFigureOut">
              <a:rPr lang="en-US" smtClean="0"/>
              <a:t>2/23/2021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E8AE9-3983-4BBD-AB18-D658BBD4E475}" type="slidenum">
              <a:rPr lang="en-US" smtClean="0"/>
              <a:t>‹#›</a:t>
            </a:fld>
            <a:endParaRPr lang="en-US"/>
          </a:p>
        </p:txBody>
      </p:sp>
    </p:spTree>
    <p:extLst>
      <p:ext uri="{BB962C8B-B14F-4D97-AF65-F5344CB8AC3E}">
        <p14:creationId xmlns:p14="http://schemas.microsoft.com/office/powerpoint/2010/main" val="373715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slideLayout" Target="../slideLayouts/slideLayout7.xml"/><Relationship Id="rId7" Type="http://schemas.openxmlformats.org/officeDocument/2006/relationships/image" Target="../media/image30.jpeg"/><Relationship Id="rId2" Type="http://schemas.openxmlformats.org/officeDocument/2006/relationships/audio" Target="file:///C:\Documents%20and%20Settings\User\My%20Documents\Downloads\papa\Canary%20Duet.mp3" TargetMode="External"/><Relationship Id="rId1" Type="http://schemas.microsoft.com/office/2007/relationships/media" Target="file:///C:\Documents%20and%20Settings\User\My%20Documents\Downloads\papa\Canary%20Duet.mp3" TargetMode="External"/><Relationship Id="rId6" Type="http://schemas.openxmlformats.org/officeDocument/2006/relationships/image" Target="../media/image29.png"/><Relationship Id="rId5" Type="http://schemas.openxmlformats.org/officeDocument/2006/relationships/image" Target="../media/image28.jpeg"/><Relationship Id="rId10" Type="http://schemas.openxmlformats.org/officeDocument/2006/relationships/slide" Target="slide6.xml"/><Relationship Id="rId4" Type="http://schemas.openxmlformats.org/officeDocument/2006/relationships/notesSlide" Target="../notesSlides/notesSlide1.xml"/><Relationship Id="rId9" Type="http://schemas.openxmlformats.org/officeDocument/2006/relationships/image" Target="../media/image3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9.jpg"/><Relationship Id="rId13" Type="http://schemas.openxmlformats.org/officeDocument/2006/relationships/image" Target="../media/image44.jpg"/><Relationship Id="rId3" Type="http://schemas.openxmlformats.org/officeDocument/2006/relationships/image" Target="../media/image34.jpg"/><Relationship Id="rId7" Type="http://schemas.openxmlformats.org/officeDocument/2006/relationships/image" Target="../media/image38.jpg"/><Relationship Id="rId12" Type="http://schemas.openxmlformats.org/officeDocument/2006/relationships/image" Target="../media/image43.jp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37.jpg"/><Relationship Id="rId11" Type="http://schemas.openxmlformats.org/officeDocument/2006/relationships/image" Target="../media/image42.jpg"/><Relationship Id="rId5" Type="http://schemas.openxmlformats.org/officeDocument/2006/relationships/image" Target="../media/image36.jpg"/><Relationship Id="rId15" Type="http://schemas.openxmlformats.org/officeDocument/2006/relationships/image" Target="../media/image46.jpg"/><Relationship Id="rId10" Type="http://schemas.openxmlformats.org/officeDocument/2006/relationships/image" Target="../media/image41.jpg"/><Relationship Id="rId4" Type="http://schemas.openxmlformats.org/officeDocument/2006/relationships/image" Target="../media/image35.jpg"/><Relationship Id="rId9" Type="http://schemas.openxmlformats.org/officeDocument/2006/relationships/image" Target="../media/image40.jpg"/><Relationship Id="rId14" Type="http://schemas.openxmlformats.org/officeDocument/2006/relationships/image" Target="../media/image4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5.png"/><Relationship Id="rId4" Type="http://schemas.openxmlformats.org/officeDocument/2006/relationships/image" Target="../media/image5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6.xml"/><Relationship Id="rId5" Type="http://schemas.openxmlformats.org/officeDocument/2006/relationships/tags" Target="../tags/tag5.xml"/><Relationship Id="rId4" Type="http://schemas.openxmlformats.org/officeDocument/2006/relationships/tags" Target="../tags/tag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4.xml"/><Relationship Id="rId7" Type="http://schemas.openxmlformats.org/officeDocument/2006/relationships/slide" Target="slide9.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image" Target="../media/image3.wmf"/><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8" Type="http://schemas.openxmlformats.org/officeDocument/2006/relationships/image" Target="../media/image66.gif"/><Relationship Id="rId13" Type="http://schemas.openxmlformats.org/officeDocument/2006/relationships/image" Target="../media/image71.wmf"/><Relationship Id="rId3" Type="http://schemas.openxmlformats.org/officeDocument/2006/relationships/image" Target="../media/image61.gif"/><Relationship Id="rId7" Type="http://schemas.openxmlformats.org/officeDocument/2006/relationships/image" Target="../media/image65.gif"/><Relationship Id="rId12" Type="http://schemas.openxmlformats.org/officeDocument/2006/relationships/image" Target="../media/image70.gif"/><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4.gif"/><Relationship Id="rId11" Type="http://schemas.openxmlformats.org/officeDocument/2006/relationships/image" Target="../media/image69.gif"/><Relationship Id="rId5" Type="http://schemas.openxmlformats.org/officeDocument/2006/relationships/image" Target="../media/image63.gif"/><Relationship Id="rId10" Type="http://schemas.openxmlformats.org/officeDocument/2006/relationships/image" Target="../media/image68.gif"/><Relationship Id="rId4" Type="http://schemas.openxmlformats.org/officeDocument/2006/relationships/image" Target="../media/image62.gif"/><Relationship Id="rId9" Type="http://schemas.openxmlformats.org/officeDocument/2006/relationships/image" Target="../media/image67.gi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slide" Target="slide6.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p:txBody>
          <a:bodyPr/>
          <a:lstStyle/>
          <a:p>
            <a:endParaRPr lang="en-US" smtClean="0"/>
          </a:p>
        </p:txBody>
      </p:sp>
      <p:pic>
        <p:nvPicPr>
          <p:cNvPr id="14339" name="Picture 4" descr="Picture2"/>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1" name="WordArt 7" descr="p2_002"/>
          <p:cNvSpPr>
            <a:spLocks noChangeArrowheads="1" noChangeShapeType="1" noTextEdit="1"/>
          </p:cNvSpPr>
          <p:nvPr/>
        </p:nvSpPr>
        <p:spPr bwMode="auto">
          <a:xfrm>
            <a:off x="2438400" y="1295400"/>
            <a:ext cx="3886200" cy="785813"/>
          </a:xfrm>
          <a:prstGeom prst="rect">
            <a:avLst/>
          </a:prstGeom>
        </p:spPr>
        <p:txBody>
          <a:bodyPr wrap="none" fromWordArt="1">
            <a:prstTxWarp prst="textPlain">
              <a:avLst>
                <a:gd name="adj" fmla="val 50000"/>
              </a:avLst>
            </a:prstTxWarp>
          </a:bodyPr>
          <a:lstStyle/>
          <a:p>
            <a:pPr algn="ctr"/>
            <a:r>
              <a:rPr lang="vi-VN" sz="3600" b="1" kern="10" dirty="0" smtClean="0">
                <a:ln w="12700">
                  <a:solidFill>
                    <a:srgbClr val="6600FF"/>
                  </a:solidFill>
                  <a:round/>
                  <a:headEnd/>
                  <a:tailEnd/>
                </a:ln>
                <a:solidFill>
                  <a:srgbClr val="7030A0"/>
                </a:solidFill>
                <a:effectLst>
                  <a:outerShdw sy="50000" kx="-2453608" rotWithShape="0">
                    <a:srgbClr val="868686">
                      <a:alpha val="50000"/>
                    </a:srgbClr>
                  </a:outerShdw>
                </a:effectLst>
                <a:latin typeface="Times New Roman"/>
                <a:cs typeface="Times New Roman"/>
              </a:rPr>
              <a:t>TRƯỜNG </a:t>
            </a:r>
            <a:r>
              <a:rPr lang="vi-VN" sz="3600" b="1" kern="10" dirty="0">
                <a:ln w="12700">
                  <a:solidFill>
                    <a:srgbClr val="6600FF"/>
                  </a:solidFill>
                  <a:round/>
                  <a:headEnd/>
                  <a:tailEnd/>
                </a:ln>
                <a:solidFill>
                  <a:srgbClr val="7030A0"/>
                </a:solidFill>
                <a:effectLst>
                  <a:outerShdw sy="50000" kx="-2453608" rotWithShape="0">
                    <a:srgbClr val="868686">
                      <a:alpha val="50000"/>
                    </a:srgbClr>
                  </a:outerShdw>
                </a:effectLst>
                <a:latin typeface="Times New Roman"/>
                <a:cs typeface="Times New Roman"/>
              </a:rPr>
              <a:t>TIỂU HỌC </a:t>
            </a:r>
            <a:r>
              <a:rPr lang="en-US" sz="3600" b="1" kern="10" dirty="0" smtClean="0">
                <a:ln w="12700">
                  <a:solidFill>
                    <a:srgbClr val="6600FF"/>
                  </a:solidFill>
                  <a:round/>
                  <a:headEnd/>
                  <a:tailEnd/>
                </a:ln>
                <a:solidFill>
                  <a:srgbClr val="7030A0"/>
                </a:solidFill>
                <a:effectLst>
                  <a:outerShdw sy="50000" kx="-2453608" rotWithShape="0">
                    <a:srgbClr val="868686">
                      <a:alpha val="50000"/>
                    </a:srgbClr>
                  </a:outerShdw>
                </a:effectLst>
                <a:latin typeface="Times New Roman"/>
                <a:cs typeface="Times New Roman"/>
              </a:rPr>
              <a:t>TT TRÂU QÙY</a:t>
            </a:r>
            <a:endParaRPr lang="en-US" sz="3600" b="1" kern="10" dirty="0">
              <a:ln w="12700">
                <a:solidFill>
                  <a:srgbClr val="6600FF"/>
                </a:solidFill>
                <a:round/>
                <a:headEnd/>
                <a:tailEnd/>
              </a:ln>
              <a:solidFill>
                <a:srgbClr val="7030A0"/>
              </a:solidFill>
              <a:effectLst>
                <a:outerShdw sy="50000" kx="-2453608" rotWithShape="0">
                  <a:srgbClr val="868686">
                    <a:alpha val="50000"/>
                  </a:srgbClr>
                </a:outerShdw>
              </a:effectLst>
              <a:latin typeface="Times New Roman"/>
              <a:cs typeface="Times New Roman"/>
            </a:endParaRPr>
          </a:p>
        </p:txBody>
      </p:sp>
      <p:sp>
        <p:nvSpPr>
          <p:cNvPr id="9" name="WordArt 5" descr="p2_002"/>
          <p:cNvSpPr>
            <a:spLocks noChangeArrowheads="1" noChangeShapeType="1" noTextEdit="1"/>
          </p:cNvSpPr>
          <p:nvPr/>
        </p:nvSpPr>
        <p:spPr bwMode="auto">
          <a:xfrm>
            <a:off x="1905000" y="2743200"/>
            <a:ext cx="4953000" cy="862013"/>
          </a:xfrm>
          <a:prstGeom prst="rect">
            <a:avLst/>
          </a:prstGeom>
        </p:spPr>
        <p:txBody>
          <a:bodyPr wrap="none" fromWordArt="1">
            <a:prstTxWarp prst="textPlain">
              <a:avLst>
                <a:gd name="adj" fmla="val 50000"/>
              </a:avLst>
            </a:prstTxWarp>
          </a:bodyPr>
          <a:lstStyle/>
          <a:p>
            <a:pPr algn="ctr"/>
            <a:r>
              <a:rPr lang="en-US" sz="3600" b="1" kern="10" dirty="0">
                <a:ln w="12700">
                  <a:solidFill>
                    <a:srgbClr val="6600FF"/>
                  </a:solidFill>
                  <a:round/>
                  <a:headEnd/>
                  <a:tailEnd/>
                </a:ln>
                <a:solidFill>
                  <a:srgbClr val="FF0000"/>
                </a:solidFill>
                <a:effectLst>
                  <a:outerShdw sy="50000" kx="-2453608" rotWithShape="0">
                    <a:srgbClr val="868686">
                      <a:alpha val="50000"/>
                    </a:srgbClr>
                  </a:outerShdw>
                </a:effectLst>
                <a:latin typeface="Times New Roman"/>
                <a:cs typeface="Times New Roman"/>
              </a:rPr>
              <a:t>MÔN LUYỆN TỪ VÀ CÂU 2</a:t>
            </a:r>
          </a:p>
        </p:txBody>
      </p:sp>
      <p:sp>
        <p:nvSpPr>
          <p:cNvPr id="12" name="Text Box 8"/>
          <p:cNvSpPr txBox="1">
            <a:spLocks noChangeArrowheads="1"/>
          </p:cNvSpPr>
          <p:nvPr/>
        </p:nvSpPr>
        <p:spPr bwMode="auto">
          <a:xfrm>
            <a:off x="1828800" y="4637088"/>
            <a:ext cx="6400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2600" b="1" dirty="0">
                <a:solidFill>
                  <a:srgbClr val="FF0000"/>
                </a:solidFill>
              </a:rPr>
              <a:t>Giáo viên: NGUYỄN THỊ </a:t>
            </a:r>
            <a:r>
              <a:rPr lang="en-US" sz="2600" b="1" dirty="0" smtClean="0">
                <a:solidFill>
                  <a:srgbClr val="FF0000"/>
                </a:solidFill>
              </a:rPr>
              <a:t>THU TRANG</a:t>
            </a:r>
            <a:endParaRPr lang="en-US" sz="2600" b="1" dirty="0">
              <a:solidFill>
                <a:srgbClr val="FF0000"/>
              </a:solidFill>
            </a:endParaRPr>
          </a:p>
        </p:txBody>
      </p:sp>
    </p:spTree>
    <p:extLst>
      <p:ext uri="{BB962C8B-B14F-4D97-AF65-F5344CB8AC3E}">
        <p14:creationId xmlns:p14="http://schemas.microsoft.com/office/powerpoint/2010/main" val="1412784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
                                        </p:tgtEl>
                                        <p:attrNameLst>
                                          <p:attrName>ppt_x</p:attrName>
                                          <p:attrName>ppt_y</p:attrName>
                                        </p:attrNameLst>
                                      </p:cBhvr>
                                    </p:animMotion>
                                    <p:animRot by="1500000">
                                      <p:cBhvr>
                                        <p:cTn id="7" dur="125" fill="hold">
                                          <p:stCondLst>
                                            <p:cond delay="0"/>
                                          </p:stCondLst>
                                        </p:cTn>
                                        <p:tgtEl>
                                          <p:spTgt spid="11"/>
                                        </p:tgtEl>
                                        <p:attrNameLst>
                                          <p:attrName>r</p:attrName>
                                        </p:attrNameLst>
                                      </p:cBhvr>
                                    </p:animRot>
                                    <p:animRot by="-1500000">
                                      <p:cBhvr>
                                        <p:cTn id="8" dur="125" fill="hold">
                                          <p:stCondLst>
                                            <p:cond delay="125"/>
                                          </p:stCondLst>
                                        </p:cTn>
                                        <p:tgtEl>
                                          <p:spTgt spid="11"/>
                                        </p:tgtEl>
                                        <p:attrNameLst>
                                          <p:attrName>r</p:attrName>
                                        </p:attrNameLst>
                                      </p:cBhvr>
                                    </p:animRot>
                                    <p:animRot by="-1500000">
                                      <p:cBhvr>
                                        <p:cTn id="9" dur="125" fill="hold">
                                          <p:stCondLst>
                                            <p:cond delay="250"/>
                                          </p:stCondLst>
                                        </p:cTn>
                                        <p:tgtEl>
                                          <p:spTgt spid="11"/>
                                        </p:tgtEl>
                                        <p:attrNameLst>
                                          <p:attrName>r</p:attrName>
                                        </p:attrNameLst>
                                      </p:cBhvr>
                                    </p:animRot>
                                    <p:animRot by="1500000">
                                      <p:cBhvr>
                                        <p:cTn id="10" dur="125" fill="hold">
                                          <p:stCondLst>
                                            <p:cond delay="375"/>
                                          </p:stCondLst>
                                        </p:cTn>
                                        <p:tgtEl>
                                          <p:spTgt spid="11"/>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descr="chim tu h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3" y="3849688"/>
            <a:ext cx="2324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WordArt 8"/>
          <p:cNvSpPr>
            <a:spLocks noChangeArrowheads="1" noChangeShapeType="1" noTextEdit="1"/>
          </p:cNvSpPr>
          <p:nvPr/>
        </p:nvSpPr>
        <p:spPr bwMode="auto">
          <a:xfrm>
            <a:off x="2286000" y="2971800"/>
            <a:ext cx="4724400" cy="523875"/>
          </a:xfrm>
          <a:prstGeom prst="rect">
            <a:avLst/>
          </a:prstGeom>
        </p:spPr>
        <p:txBody>
          <a:bodyPr wrap="none" fromWordArt="1">
            <a:prstTxWarp prst="textPlain">
              <a:avLst>
                <a:gd name="adj" fmla="val 50000"/>
              </a:avLst>
            </a:prstTxWarp>
          </a:bodyPr>
          <a:lstStyle/>
          <a:p>
            <a:pPr algn="ctr"/>
            <a:r>
              <a:rPr lang="en-US" sz="3600" b="1" kern="10" dirty="0">
                <a:ln w="22225">
                  <a:solidFill>
                    <a:schemeClr val="accent2"/>
                  </a:solidFill>
                  <a:round/>
                  <a:headEnd/>
                  <a:tailEnd/>
                </a:ln>
                <a:solidFill>
                  <a:srgbClr val="FF0000"/>
                </a:solidFill>
                <a:latin typeface="Times New Roman"/>
                <a:cs typeface="Times New Roman"/>
              </a:rPr>
              <a:t>Sáo sậu</a:t>
            </a:r>
          </a:p>
        </p:txBody>
      </p:sp>
      <p:pic>
        <p:nvPicPr>
          <p:cNvPr id="14345" name="Canary Duet.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344488" y="5867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3"/>
          <p:cNvSpPr>
            <a:spLocks noChangeArrowheads="1"/>
          </p:cNvSpPr>
          <p:nvPr/>
        </p:nvSpPr>
        <p:spPr bwMode="auto">
          <a:xfrm>
            <a:off x="3275013" y="5381625"/>
            <a:ext cx="457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vi-VN">
                <a:solidFill>
                  <a:srgbClr val="222222"/>
                </a:solidFill>
              </a:rPr>
              <a:t>Loài chim có thân nhỏ, lông thường màu đen hoặc đen xám, tím biếc hoặc xanh biếc, mỏ và chân màu vàng. Thức ăn của sáo sậu là các loại hạt thực vật và các loại côn trùng nhỏ.Đây là loài chim có giọng hót </a:t>
            </a:r>
            <a:endParaRPr lang="vi-VN"/>
          </a:p>
        </p:txBody>
      </p:sp>
      <p:pic>
        <p:nvPicPr>
          <p:cNvPr id="48134"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652463"/>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5800" y="6524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81688" y="3646488"/>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miley Face 1">
            <a:hlinkClick r:id="rId10" action="ppaction://hlinksldjump"/>
          </p:cNvPr>
          <p:cNvSpPr/>
          <p:nvPr/>
        </p:nvSpPr>
        <p:spPr>
          <a:xfrm>
            <a:off x="8534400" y="6400800"/>
            <a:ext cx="303213" cy="457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extLst>
      <p:ext uri="{BB962C8B-B14F-4D97-AF65-F5344CB8AC3E}">
        <p14:creationId xmlns:p14="http://schemas.microsoft.com/office/powerpoint/2010/main" val="4072225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143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345"/>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23562" fill="hold"/>
                                        <p:tgtEl>
                                          <p:spTgt spid="14345"/>
                                        </p:tgtEl>
                                      </p:cBhvr>
                                    </p:cmd>
                                  </p:childTnLst>
                                </p:cTn>
                              </p:par>
                            </p:childTnLst>
                          </p:cTn>
                        </p:par>
                      </p:childTnLst>
                    </p:cTn>
                  </p:par>
                </p:childTnLst>
              </p:cTn>
              <p:nextCondLst>
                <p:cond evt="onClick" delay="0">
                  <p:tgtEl>
                    <p:spTgt spid="14345"/>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4345"/>
                </p:tgtEl>
              </p:cMediaNode>
            </p:audio>
          </p:childTnLst>
        </p:cTn>
      </p:par>
    </p:tnLst>
    <p:bldLst>
      <p:bldP spid="143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471609" y="1676400"/>
            <a:ext cx="6200800" cy="1754326"/>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Hãy kể tên một số </a:t>
            </a:r>
          </a:p>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loài chim mà em biết</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396669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8763000" cy="6477000"/>
          </a:xfrm>
          <a:prstGeom prst="rect">
            <a:avLst/>
          </a:prstGeom>
        </p:spPr>
      </p:pic>
      <p:sp>
        <p:nvSpPr>
          <p:cNvPr id="5" name="Rectangle 4"/>
          <p:cNvSpPr/>
          <p:nvPr/>
        </p:nvSpPr>
        <p:spPr>
          <a:xfrm>
            <a:off x="457200" y="228600"/>
            <a:ext cx="424424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Chim cánh cụt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2400"/>
            <a:ext cx="8763000" cy="6477000"/>
          </a:xfrm>
          <a:prstGeom prst="rect">
            <a:avLst/>
          </a:prstGeom>
        </p:spPr>
      </p:pic>
      <p:sp>
        <p:nvSpPr>
          <p:cNvPr id="7" name="Rectangle 6"/>
          <p:cNvSpPr/>
          <p:nvPr/>
        </p:nvSpPr>
        <p:spPr>
          <a:xfrm>
            <a:off x="1143000" y="152400"/>
            <a:ext cx="118680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Vạc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52400"/>
            <a:ext cx="8763000" cy="6476999"/>
          </a:xfrm>
          <a:prstGeom prst="rect">
            <a:avLst/>
          </a:prstGeom>
        </p:spPr>
      </p:pic>
      <p:sp>
        <p:nvSpPr>
          <p:cNvPr id="9" name="Rectangle 8"/>
          <p:cNvSpPr/>
          <p:nvPr/>
        </p:nvSpPr>
        <p:spPr>
          <a:xfrm>
            <a:off x="838200" y="381000"/>
            <a:ext cx="415851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Chim bồ nông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152400"/>
            <a:ext cx="8763000" cy="6476999"/>
          </a:xfrm>
          <a:prstGeom prst="rect">
            <a:avLst/>
          </a:prstGeom>
        </p:spPr>
      </p:pic>
      <p:sp>
        <p:nvSpPr>
          <p:cNvPr id="11" name="Rectangle 10"/>
          <p:cNvSpPr/>
          <p:nvPr/>
        </p:nvSpPr>
        <p:spPr>
          <a:xfrm>
            <a:off x="838200" y="381000"/>
            <a:ext cx="297389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FF00"/>
                </a:solidFill>
                <a:effectLst>
                  <a:outerShdw blurRad="50800" dist="39000" dir="5460000" algn="tl">
                    <a:srgbClr val="000000">
                      <a:alpha val="38000"/>
                    </a:srgbClr>
                  </a:outerShdw>
                </a:effectLst>
              </a:rPr>
              <a:t>Chim ruồi</a:t>
            </a:r>
            <a:endParaRPr lang="en-US" sz="5400" b="1" cap="none" spc="0" dirty="0">
              <a:ln w="11430"/>
              <a:solidFill>
                <a:srgbClr val="FFFF00"/>
              </a:solidFill>
              <a:effectLst>
                <a:outerShdw blurRad="50800" dist="39000" dir="5460000" algn="tl">
                  <a:srgbClr val="000000">
                    <a:alpha val="38000"/>
                  </a:srgbClr>
                </a:outerShdw>
              </a:effectLst>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152399"/>
            <a:ext cx="8763000" cy="6476999"/>
          </a:xfrm>
          <a:prstGeom prst="rect">
            <a:avLst/>
          </a:prstGeom>
        </p:spPr>
      </p:pic>
      <p:sp>
        <p:nvSpPr>
          <p:cNvPr id="13" name="Rectangle 12"/>
          <p:cNvSpPr/>
          <p:nvPr/>
        </p:nvSpPr>
        <p:spPr>
          <a:xfrm>
            <a:off x="533400" y="533400"/>
            <a:ext cx="28023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Chim sáo</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152398"/>
            <a:ext cx="8763000" cy="6476999"/>
          </a:xfrm>
          <a:prstGeom prst="rect">
            <a:avLst/>
          </a:prstGeom>
        </p:spPr>
      </p:pic>
      <p:sp>
        <p:nvSpPr>
          <p:cNvPr id="15" name="Rectangle 14"/>
          <p:cNvSpPr/>
          <p:nvPr/>
        </p:nvSpPr>
        <p:spPr>
          <a:xfrm>
            <a:off x="4958122" y="152400"/>
            <a:ext cx="3804878"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Chim vàng anh</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400" y="152398"/>
            <a:ext cx="8763000" cy="6476999"/>
          </a:xfrm>
          <a:prstGeom prst="rect">
            <a:avLst/>
          </a:prstGeom>
        </p:spPr>
      </p:pic>
      <p:sp>
        <p:nvSpPr>
          <p:cNvPr id="17" name="Rectangle 16"/>
          <p:cNvSpPr/>
          <p:nvPr/>
        </p:nvSpPr>
        <p:spPr>
          <a:xfrm>
            <a:off x="2320744" y="4944070"/>
            <a:ext cx="450251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Chim thiên nga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0" y="152399"/>
            <a:ext cx="8763000" cy="6476997"/>
          </a:xfrm>
          <a:prstGeom prst="rect">
            <a:avLst/>
          </a:prstGeom>
        </p:spPr>
      </p:pic>
      <p:sp>
        <p:nvSpPr>
          <p:cNvPr id="19" name="Rectangle 18"/>
          <p:cNvSpPr/>
          <p:nvPr/>
        </p:nvSpPr>
        <p:spPr>
          <a:xfrm>
            <a:off x="4803480" y="304800"/>
            <a:ext cx="403572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Chim kền kền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400" y="152398"/>
            <a:ext cx="8686799" cy="6477001"/>
          </a:xfrm>
          <a:prstGeom prst="rect">
            <a:avLst/>
          </a:prstGeom>
        </p:spPr>
      </p:pic>
      <p:sp>
        <p:nvSpPr>
          <p:cNvPr id="21" name="Rectangle 20"/>
          <p:cNvSpPr/>
          <p:nvPr/>
        </p:nvSpPr>
        <p:spPr>
          <a:xfrm>
            <a:off x="2851017" y="381000"/>
            <a:ext cx="344196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Chim đa đa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2400" y="152400"/>
            <a:ext cx="8686800" cy="6476995"/>
          </a:xfrm>
          <a:prstGeom prst="rect">
            <a:avLst/>
          </a:prstGeom>
        </p:spPr>
      </p:pic>
      <p:sp>
        <p:nvSpPr>
          <p:cNvPr id="23" name="Rectangle 22"/>
          <p:cNvSpPr/>
          <p:nvPr/>
        </p:nvSpPr>
        <p:spPr>
          <a:xfrm>
            <a:off x="4010804" y="914400"/>
            <a:ext cx="399019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Chim đà điểu</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4" name="Pictur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2400" y="152397"/>
            <a:ext cx="8610600" cy="6476997"/>
          </a:xfrm>
          <a:prstGeom prst="rect">
            <a:avLst/>
          </a:prstGeom>
        </p:spPr>
      </p:pic>
      <p:sp>
        <p:nvSpPr>
          <p:cNvPr id="25" name="Rectangle 24"/>
          <p:cNvSpPr/>
          <p:nvPr/>
        </p:nvSpPr>
        <p:spPr>
          <a:xfrm>
            <a:off x="4973155" y="533400"/>
            <a:ext cx="371364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Chim bồ câu</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2400" y="152400"/>
            <a:ext cx="8610600" cy="6476993"/>
          </a:xfrm>
          <a:prstGeom prst="rect">
            <a:avLst/>
          </a:prstGeom>
        </p:spPr>
      </p:pic>
      <p:sp>
        <p:nvSpPr>
          <p:cNvPr id="27" name="Rectangle 26"/>
          <p:cNvSpPr/>
          <p:nvPr/>
        </p:nvSpPr>
        <p:spPr>
          <a:xfrm>
            <a:off x="3956287" y="228600"/>
            <a:ext cx="123142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FF00"/>
                </a:solidFill>
                <a:effectLst>
                  <a:outerShdw blurRad="50800" dist="39000" dir="5460000" algn="tl">
                    <a:srgbClr val="000000">
                      <a:alpha val="38000"/>
                    </a:srgbClr>
                  </a:outerShdw>
                </a:effectLst>
              </a:rPr>
              <a:t>Sếu</a:t>
            </a:r>
            <a:endParaRPr lang="en-US" sz="5400" b="1" cap="none" spc="0" dirty="0">
              <a:ln w="11430"/>
              <a:solidFill>
                <a:srgbClr val="FFFF00"/>
              </a:solidFill>
              <a:effectLst>
                <a:outerShdw blurRad="50800" dist="39000" dir="5460000" algn="tl">
                  <a:srgbClr val="000000">
                    <a:alpha val="38000"/>
                  </a:srgbClr>
                </a:outerShdw>
              </a:effectLst>
            </a:endParaRPr>
          </a:p>
        </p:txBody>
      </p:sp>
      <p:pic>
        <p:nvPicPr>
          <p:cNvPr id="28" name="Picture 2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2401" y="152400"/>
            <a:ext cx="8686798" cy="6477000"/>
          </a:xfrm>
          <a:prstGeom prst="rect">
            <a:avLst/>
          </a:prstGeom>
        </p:spPr>
      </p:pic>
      <p:sp>
        <p:nvSpPr>
          <p:cNvPr id="29" name="Rectangle 28"/>
          <p:cNvSpPr/>
          <p:nvPr/>
        </p:nvSpPr>
        <p:spPr>
          <a:xfrm>
            <a:off x="2740853" y="533400"/>
            <a:ext cx="548874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Chim vành khuyên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2401" y="304800"/>
            <a:ext cx="8686798" cy="6324593"/>
          </a:xfrm>
          <a:prstGeom prst="rect">
            <a:avLst/>
          </a:prstGeom>
        </p:spPr>
      </p:pic>
      <p:sp>
        <p:nvSpPr>
          <p:cNvPr id="31" name="Rectangle 30"/>
          <p:cNvSpPr/>
          <p:nvPr/>
        </p:nvSpPr>
        <p:spPr>
          <a:xfrm>
            <a:off x="2148902" y="533400"/>
            <a:ext cx="484619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Chim chích chòe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6526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par>
                                <p:cTn id="24" presetID="21" presetClass="entr" presetSubtype="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2000"/>
                                        <p:tgtEl>
                                          <p:spTgt spid="10"/>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heel(1)">
                                      <p:cBhvr>
                                        <p:cTn id="39" dur="2000"/>
                                        <p:tgtEl>
                                          <p:spTgt spid="13"/>
                                        </p:tgtEl>
                                      </p:cBhvr>
                                    </p:animEffect>
                                  </p:childTnLst>
                                </p:cTn>
                              </p:par>
                              <p:par>
                                <p:cTn id="40" presetID="21" presetClass="entr" presetSubtype="1"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heel(1)">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heel(1)">
                                      <p:cBhvr>
                                        <p:cTn id="47" dur="2000"/>
                                        <p:tgtEl>
                                          <p:spTgt spid="15"/>
                                        </p:tgtEl>
                                      </p:cBhvr>
                                    </p:animEffect>
                                  </p:childTnLst>
                                </p:cTn>
                              </p:par>
                              <p:par>
                                <p:cTn id="48" presetID="21" presetClass="entr" presetSubtype="1"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heel(1)">
                                      <p:cBhvr>
                                        <p:cTn id="50" dur="2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heel(1)">
                                      <p:cBhvr>
                                        <p:cTn id="55" dur="2000"/>
                                        <p:tgtEl>
                                          <p:spTgt spid="17"/>
                                        </p:tgtEl>
                                      </p:cBhvr>
                                    </p:animEffect>
                                  </p:childTnLst>
                                </p:cTn>
                              </p:par>
                              <p:par>
                                <p:cTn id="56" presetID="21" presetClass="entr" presetSubtype="1"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heel(1)">
                                      <p:cBhvr>
                                        <p:cTn id="58" dur="20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heel(1)">
                                      <p:cBhvr>
                                        <p:cTn id="63" dur="2000"/>
                                        <p:tgtEl>
                                          <p:spTgt spid="19"/>
                                        </p:tgtEl>
                                      </p:cBhvr>
                                    </p:animEffect>
                                  </p:childTnLst>
                                </p:cTn>
                              </p:par>
                              <p:par>
                                <p:cTn id="64" presetID="21" presetClass="entr" presetSubtype="1"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heel(1)">
                                      <p:cBhvr>
                                        <p:cTn id="66" dur="20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heel(1)">
                                      <p:cBhvr>
                                        <p:cTn id="71" dur="2000"/>
                                        <p:tgtEl>
                                          <p:spTgt spid="20"/>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heel(1)">
                                      <p:cBhvr>
                                        <p:cTn id="74" dur="20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1"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heel(1)">
                                      <p:cBhvr>
                                        <p:cTn id="79" dur="2000"/>
                                        <p:tgtEl>
                                          <p:spTgt spid="23"/>
                                        </p:tgtEl>
                                      </p:cBhvr>
                                    </p:animEffect>
                                  </p:childTnLst>
                                </p:cTn>
                              </p:par>
                              <p:par>
                                <p:cTn id="80" presetID="21" presetClass="entr" presetSubtype="1" fill="hold"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heel(1)">
                                      <p:cBhvr>
                                        <p:cTn id="82" dur="20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heel(1)">
                                      <p:cBhvr>
                                        <p:cTn id="87" dur="2000"/>
                                        <p:tgtEl>
                                          <p:spTgt spid="25"/>
                                        </p:tgtEl>
                                      </p:cBhvr>
                                    </p:animEffect>
                                  </p:childTnLst>
                                </p:cTn>
                              </p:par>
                              <p:par>
                                <p:cTn id="88" presetID="21" presetClass="entr" presetSubtype="1"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heel(1)">
                                      <p:cBhvr>
                                        <p:cTn id="90" dur="20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21" presetClass="entr" presetSubtype="1"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heel(1)">
                                      <p:cBhvr>
                                        <p:cTn id="95" dur="2000"/>
                                        <p:tgtEl>
                                          <p:spTgt spid="27"/>
                                        </p:tgtEl>
                                      </p:cBhvr>
                                    </p:animEffect>
                                  </p:childTnLst>
                                </p:cTn>
                              </p:par>
                              <p:par>
                                <p:cTn id="96" presetID="21" presetClass="entr" presetSubtype="1" fill="hold"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heel(1)">
                                      <p:cBhvr>
                                        <p:cTn id="98" dur="2000"/>
                                        <p:tgtEl>
                                          <p:spTgt spid="26"/>
                                        </p:tgtEl>
                                      </p:cBhvr>
                                    </p:animEffect>
                                  </p:childTnLst>
                                </p:cTn>
                              </p:par>
                            </p:childTnLst>
                          </p:cTn>
                        </p:par>
                      </p:childTnLst>
                    </p:cTn>
                  </p:par>
                  <p:par>
                    <p:cTn id="99" fill="hold">
                      <p:stCondLst>
                        <p:cond delay="indefinite"/>
                      </p:stCondLst>
                      <p:childTnLst>
                        <p:par>
                          <p:cTn id="100" fill="hold">
                            <p:stCondLst>
                              <p:cond delay="0"/>
                            </p:stCondLst>
                            <p:childTnLst>
                              <p:par>
                                <p:cTn id="101" presetID="21" presetClass="entr" presetSubtype="1"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wheel(1)">
                                      <p:cBhvr>
                                        <p:cTn id="103" dur="2000"/>
                                        <p:tgtEl>
                                          <p:spTgt spid="29"/>
                                        </p:tgtEl>
                                      </p:cBhvr>
                                    </p:animEffect>
                                  </p:childTnLst>
                                </p:cTn>
                              </p:par>
                              <p:par>
                                <p:cTn id="104" presetID="21" presetClass="entr" presetSubtype="1" fill="hold" nodeType="with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wheel(1)">
                                      <p:cBhvr>
                                        <p:cTn id="106" dur="2000"/>
                                        <p:tgtEl>
                                          <p:spTgt spid="28"/>
                                        </p:tgtEl>
                                      </p:cBhvr>
                                    </p:animEffect>
                                  </p:childTnLst>
                                </p:cTn>
                              </p:par>
                            </p:childTnLst>
                          </p:cTn>
                        </p:par>
                      </p:childTnLst>
                    </p:cTn>
                  </p:par>
                  <p:par>
                    <p:cTn id="107" fill="hold">
                      <p:stCondLst>
                        <p:cond delay="indefinite"/>
                      </p:stCondLst>
                      <p:childTnLst>
                        <p:par>
                          <p:cTn id="108" fill="hold">
                            <p:stCondLst>
                              <p:cond delay="0"/>
                            </p:stCondLst>
                            <p:childTnLst>
                              <p:par>
                                <p:cTn id="109" presetID="21" presetClass="entr" presetSubtype="1" fill="hold" grpId="0" nodeType="click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wheel(1)">
                                      <p:cBhvr>
                                        <p:cTn id="111" dur="2000"/>
                                        <p:tgtEl>
                                          <p:spTgt spid="31"/>
                                        </p:tgtEl>
                                      </p:cBhvr>
                                    </p:animEffect>
                                  </p:childTnLst>
                                </p:cTn>
                              </p:par>
                              <p:par>
                                <p:cTn id="112" presetID="21" presetClass="entr" presetSubtype="1" fill="hold" nodeType="with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wheel(1)">
                                      <p:cBhvr>
                                        <p:cTn id="114"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P spid="17" grpId="0"/>
      <p:bldP spid="19" grpId="0"/>
      <p:bldP spid="21" grpId="0"/>
      <p:bldP spid="23" grpId="0"/>
      <p:bldP spid="25" grpId="0"/>
      <p:bldP spid="27" grpId="0"/>
      <p:bldP spid="29"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52400" y="609600"/>
            <a:ext cx="9296400" cy="5867400"/>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0222E07B-FB77-437A-BADB-46C635ABF259}"/>
              </a:ext>
            </a:extLst>
          </p:cNvPr>
          <p:cNvSpPr>
            <a:spLocks noChangeArrowheads="1"/>
          </p:cNvSpPr>
          <p:nvPr/>
        </p:nvSpPr>
        <p:spPr bwMode="auto">
          <a:xfrm>
            <a:off x="609600" y="1966913"/>
            <a:ext cx="7772400" cy="304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98" tIns="45650" rIns="91298" bIns="45650">
            <a:spAutoFit/>
          </a:bodyPr>
          <a:lstStyle>
            <a:lvl1pPr defTabSz="903288" eaLnBrk="0" hangingPunct="0">
              <a:defRPr sz="2400">
                <a:solidFill>
                  <a:schemeClr val="tx1"/>
                </a:solidFill>
                <a:latin typeface="Times New Roman" panose="02020603050405020304" pitchFamily="18" charset="0"/>
              </a:defRPr>
            </a:lvl1pPr>
            <a:lvl2pPr marL="742950" indent="-285750" defTabSz="903288" eaLnBrk="0" hangingPunct="0">
              <a:defRPr sz="2400">
                <a:solidFill>
                  <a:schemeClr val="tx1"/>
                </a:solidFill>
                <a:latin typeface="Times New Roman" panose="02020603050405020304" pitchFamily="18" charset="0"/>
              </a:defRPr>
            </a:lvl2pPr>
            <a:lvl3pPr marL="1143000" indent="-228600" defTabSz="903288" eaLnBrk="0" hangingPunct="0">
              <a:defRPr sz="2400">
                <a:solidFill>
                  <a:schemeClr val="tx1"/>
                </a:solidFill>
                <a:latin typeface="Times New Roman" panose="02020603050405020304" pitchFamily="18" charset="0"/>
              </a:defRPr>
            </a:lvl3pPr>
            <a:lvl4pPr marL="1600200" indent="-228600" defTabSz="903288" eaLnBrk="0" hangingPunct="0">
              <a:defRPr sz="2400">
                <a:solidFill>
                  <a:schemeClr val="tx1"/>
                </a:solidFill>
                <a:latin typeface="Times New Roman" panose="02020603050405020304" pitchFamily="18" charset="0"/>
              </a:defRPr>
            </a:lvl4pPr>
            <a:lvl5pPr marL="2057400" indent="-228600" defTabSz="903288" eaLnBrk="0" hangingPunct="0">
              <a:defRPr sz="2400">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defRPr/>
            </a:pPr>
            <a:r>
              <a:rPr lang="en-US" altLang="en-US" sz="3200" b="1" dirty="0"/>
              <a:t>Trong thế giới loài chim có rất nhiều chim, chúng cất tiếng hót cho chúng ta nghe, bắt sâu bảo vệ mùa màng</a:t>
            </a:r>
            <a:r>
              <a:rPr lang="en-US" altLang="en-US" sz="3200" b="1" dirty="0" smtClean="0"/>
              <a:t>. Có những loài chim được con người nuôi làm cảnh, có những loài chim sống hoang dã. </a:t>
            </a:r>
            <a:r>
              <a:rPr lang="en-US" altLang="en-US" sz="3200" b="1" dirty="0"/>
              <a:t>Vì vậy chúng ta phải biết yêu quý và bảo vệ các loài chim. </a:t>
            </a:r>
          </a:p>
        </p:txBody>
      </p:sp>
    </p:spTree>
    <p:extLst>
      <p:ext uri="{BB962C8B-B14F-4D97-AF65-F5344CB8AC3E}">
        <p14:creationId xmlns:p14="http://schemas.microsoft.com/office/powerpoint/2010/main" val="3783316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42900" y="304800"/>
            <a:ext cx="8229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400" b="1" u="sng">
                <a:latin typeface="Times New Roman" pitchFamily="18" charset="0"/>
                <a:cs typeface="Times New Roman" pitchFamily="18" charset="0"/>
              </a:rPr>
              <a:t>Bài tập 2</a:t>
            </a:r>
            <a:r>
              <a:rPr lang="en-US" altLang="en-US" sz="2400" b="1">
                <a:latin typeface="Times New Roman" pitchFamily="18" charset="0"/>
                <a:cs typeface="Times New Roman" pitchFamily="18" charset="0"/>
              </a:rPr>
              <a:t>: Hãy chọn tên các loài chim thích hợp với mỗi chỗ trống dưới đây:</a:t>
            </a:r>
          </a:p>
        </p:txBody>
      </p:sp>
      <p:sp>
        <p:nvSpPr>
          <p:cNvPr id="3" name="TextBox 2">
            <a:extLst>
              <a:ext uri="{FF2B5EF4-FFF2-40B4-BE49-F238E27FC236}">
                <a16:creationId xmlns="" xmlns:a16="http://schemas.microsoft.com/office/drawing/2014/main" id="{FC87B13F-95BD-4DFA-AAA2-746334E41B01}"/>
              </a:ext>
            </a:extLst>
          </p:cNvPr>
          <p:cNvSpPr txBox="1"/>
          <p:nvPr/>
        </p:nvSpPr>
        <p:spPr>
          <a:xfrm>
            <a:off x="685800" y="1371600"/>
            <a:ext cx="5257800" cy="2862263"/>
          </a:xfrm>
          <a:prstGeom prst="rect">
            <a:avLst/>
          </a:prstGeom>
          <a:noFill/>
        </p:spPr>
        <p:txBody>
          <a:bodyPr>
            <a:spAutoFit/>
          </a:bodyPr>
          <a:lstStyle/>
          <a:p>
            <a:pPr marL="342900" indent="-342900">
              <a:buFontTx/>
              <a:buAutoNum type="alphaLcParenR"/>
              <a:defRPr/>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Đen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a:t>
            </a:r>
          </a:p>
          <a:p>
            <a:pPr marL="342900" indent="-342900">
              <a:buFontTx/>
              <a:buAutoNum type="alphaLcParenR"/>
              <a:defRPr/>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Hôi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a:t>
            </a:r>
          </a:p>
          <a:p>
            <a:pPr marL="342900" indent="-342900">
              <a:buFontTx/>
              <a:buAutoNum type="alphaLcParenR"/>
              <a:defRPr/>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Nhanh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a:t>
            </a:r>
          </a:p>
          <a:p>
            <a:pPr marL="342900" indent="-342900">
              <a:buFontTx/>
              <a:buAutoNum type="alphaLcParenR"/>
              <a:defRPr/>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Nói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p>
          <a:p>
            <a:pPr marL="342900" indent="-342900">
              <a:buFontTx/>
              <a:buAutoNum type="alphaLcParenR"/>
              <a:defRPr/>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Hót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a:t>
            </a:r>
          </a:p>
        </p:txBody>
      </p:sp>
      <p:sp>
        <p:nvSpPr>
          <p:cNvPr id="6" name="TextBox 5"/>
          <p:cNvSpPr txBox="1">
            <a:spLocks noChangeArrowheads="1"/>
          </p:cNvSpPr>
          <p:nvPr/>
        </p:nvSpPr>
        <p:spPr bwMode="auto">
          <a:xfrm>
            <a:off x="762000" y="4633913"/>
            <a:ext cx="91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dirty="0">
                <a:solidFill>
                  <a:srgbClr val="FF0000"/>
                </a:solidFill>
                <a:latin typeface="Times New Roman" pitchFamily="18" charset="0"/>
                <a:cs typeface="Times New Roman" pitchFamily="18" charset="0"/>
              </a:rPr>
              <a:t>vẹt</a:t>
            </a:r>
          </a:p>
        </p:txBody>
      </p:sp>
      <p:sp>
        <p:nvSpPr>
          <p:cNvPr id="7" name="TextBox 6"/>
          <p:cNvSpPr txBox="1">
            <a:spLocks noChangeArrowheads="1"/>
          </p:cNvSpPr>
          <p:nvPr/>
        </p:nvSpPr>
        <p:spPr bwMode="auto">
          <a:xfrm>
            <a:off x="1866900" y="4633913"/>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cs typeface="Times New Roman" pitchFamily="18" charset="0"/>
              </a:rPr>
              <a:t>quạ</a:t>
            </a:r>
          </a:p>
        </p:txBody>
      </p:sp>
      <p:sp>
        <p:nvSpPr>
          <p:cNvPr id="8" name="TextBox 7"/>
          <p:cNvSpPr txBox="1">
            <a:spLocks noChangeArrowheads="1"/>
          </p:cNvSpPr>
          <p:nvPr/>
        </p:nvSpPr>
        <p:spPr bwMode="auto">
          <a:xfrm>
            <a:off x="3086100" y="4695825"/>
            <a:ext cx="1660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cs typeface="Times New Roman" pitchFamily="18" charset="0"/>
              </a:rPr>
              <a:t>kh</a:t>
            </a:r>
            <a:r>
              <a:rPr lang="vi-VN" sz="3600" b="1">
                <a:solidFill>
                  <a:srgbClr val="FF0000"/>
                </a:solidFill>
                <a:latin typeface="Times New Roman" pitchFamily="18" charset="0"/>
                <a:cs typeface="Times New Roman" pitchFamily="18" charset="0"/>
              </a:rPr>
              <a:t>ư</a:t>
            </a:r>
            <a:r>
              <a:rPr lang="en-US" sz="3600" b="1">
                <a:solidFill>
                  <a:srgbClr val="FF0000"/>
                </a:solidFill>
                <a:latin typeface="Times New Roman" pitchFamily="18" charset="0"/>
                <a:cs typeface="Times New Roman" pitchFamily="18" charset="0"/>
              </a:rPr>
              <a:t>ớu</a:t>
            </a:r>
          </a:p>
        </p:txBody>
      </p:sp>
      <p:sp>
        <p:nvSpPr>
          <p:cNvPr id="9" name="TextBox 8"/>
          <p:cNvSpPr txBox="1">
            <a:spLocks noChangeArrowheads="1"/>
          </p:cNvSpPr>
          <p:nvPr/>
        </p:nvSpPr>
        <p:spPr bwMode="auto">
          <a:xfrm>
            <a:off x="4997450" y="4695825"/>
            <a:ext cx="68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cs typeface="Times New Roman" pitchFamily="18" charset="0"/>
              </a:rPr>
              <a:t>cú</a:t>
            </a:r>
          </a:p>
        </p:txBody>
      </p:sp>
      <p:sp>
        <p:nvSpPr>
          <p:cNvPr id="10" name="TextBox 9"/>
          <p:cNvSpPr txBox="1">
            <a:spLocks noChangeArrowheads="1"/>
          </p:cNvSpPr>
          <p:nvPr/>
        </p:nvSpPr>
        <p:spPr bwMode="auto">
          <a:xfrm>
            <a:off x="5989638" y="4695825"/>
            <a:ext cx="876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cs typeface="Times New Roman" pitchFamily="18" charset="0"/>
              </a:rPr>
              <a:t>cắt</a:t>
            </a:r>
          </a:p>
        </p:txBody>
      </p:sp>
    </p:spTree>
    <p:extLst>
      <p:ext uri="{BB962C8B-B14F-4D97-AF65-F5344CB8AC3E}">
        <p14:creationId xmlns:p14="http://schemas.microsoft.com/office/powerpoint/2010/main" val="3675578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29150" y="4006454"/>
            <a:ext cx="2667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7388" y="1204913"/>
            <a:ext cx="203835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1" y="1204914"/>
            <a:ext cx="1914525" cy="173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07952" y="3979069"/>
            <a:ext cx="2201466"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52813" y="1204914"/>
            <a:ext cx="1993106" cy="173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extBox 7"/>
          <p:cNvSpPr txBox="1">
            <a:spLocks noChangeArrowheads="1"/>
          </p:cNvSpPr>
          <p:nvPr/>
        </p:nvSpPr>
        <p:spPr bwMode="auto">
          <a:xfrm>
            <a:off x="1633539" y="3257550"/>
            <a:ext cx="1139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vi-VN"/>
          </a:p>
        </p:txBody>
      </p:sp>
      <p:sp>
        <p:nvSpPr>
          <p:cNvPr id="10" name="Rectangle 9"/>
          <p:cNvSpPr/>
          <p:nvPr/>
        </p:nvSpPr>
        <p:spPr>
          <a:xfrm>
            <a:off x="1527574" y="3257550"/>
            <a:ext cx="1281113" cy="40005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vi-VN" dirty="0"/>
              <a:t>Vẹt</a:t>
            </a:r>
          </a:p>
        </p:txBody>
      </p:sp>
      <p:sp>
        <p:nvSpPr>
          <p:cNvPr id="11" name="Rectangle 10"/>
          <p:cNvSpPr/>
          <p:nvPr/>
        </p:nvSpPr>
        <p:spPr>
          <a:xfrm>
            <a:off x="3887392" y="3200400"/>
            <a:ext cx="1281113" cy="40005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vi-VN" dirty="0"/>
              <a:t>Quạ</a:t>
            </a:r>
          </a:p>
        </p:txBody>
      </p:sp>
      <p:sp>
        <p:nvSpPr>
          <p:cNvPr id="14" name="Rectangle 13"/>
          <p:cNvSpPr/>
          <p:nvPr/>
        </p:nvSpPr>
        <p:spPr>
          <a:xfrm>
            <a:off x="6205538" y="3257550"/>
            <a:ext cx="1281113" cy="40005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vi-VN" dirty="0"/>
              <a:t>Khướu</a:t>
            </a:r>
          </a:p>
        </p:txBody>
      </p:sp>
      <p:sp>
        <p:nvSpPr>
          <p:cNvPr id="15" name="Rectangle 14"/>
          <p:cNvSpPr/>
          <p:nvPr/>
        </p:nvSpPr>
        <p:spPr>
          <a:xfrm>
            <a:off x="2132411" y="5529262"/>
            <a:ext cx="1281113" cy="40005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vi-VN" dirty="0"/>
              <a:t>Cắt</a:t>
            </a:r>
          </a:p>
        </p:txBody>
      </p:sp>
      <p:sp>
        <p:nvSpPr>
          <p:cNvPr id="16" name="Rectangle 15"/>
          <p:cNvSpPr/>
          <p:nvPr/>
        </p:nvSpPr>
        <p:spPr>
          <a:xfrm>
            <a:off x="5517140" y="5529262"/>
            <a:ext cx="1281113" cy="40005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vi-VN" dirty="0"/>
              <a:t>Cú</a:t>
            </a:r>
          </a:p>
        </p:txBody>
      </p:sp>
    </p:spTree>
    <p:extLst>
      <p:ext uri="{BB962C8B-B14F-4D97-AF65-F5344CB8AC3E}">
        <p14:creationId xmlns:p14="http://schemas.microsoft.com/office/powerpoint/2010/main" val="2040938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42900" y="304800"/>
            <a:ext cx="8229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400" b="1" u="sng">
                <a:latin typeface="Times New Roman" pitchFamily="18" charset="0"/>
                <a:cs typeface="Times New Roman" pitchFamily="18" charset="0"/>
              </a:rPr>
              <a:t>Bài tập 2</a:t>
            </a:r>
            <a:r>
              <a:rPr lang="en-US" altLang="en-US" sz="2400" b="1">
                <a:latin typeface="Times New Roman" pitchFamily="18" charset="0"/>
                <a:cs typeface="Times New Roman" pitchFamily="18" charset="0"/>
              </a:rPr>
              <a:t>: Hãy chọn tên các loài chim thích hợp với mỗi chỗ trống dưới đây:</a:t>
            </a:r>
          </a:p>
        </p:txBody>
      </p:sp>
      <p:sp>
        <p:nvSpPr>
          <p:cNvPr id="3" name="TextBox 2">
            <a:extLst>
              <a:ext uri="{FF2B5EF4-FFF2-40B4-BE49-F238E27FC236}">
                <a16:creationId xmlns="" xmlns:a16="http://schemas.microsoft.com/office/drawing/2014/main" id="{FC87B13F-95BD-4DFA-AAA2-746334E41B01}"/>
              </a:ext>
            </a:extLst>
          </p:cNvPr>
          <p:cNvSpPr txBox="1"/>
          <p:nvPr/>
        </p:nvSpPr>
        <p:spPr>
          <a:xfrm>
            <a:off x="685800" y="1371600"/>
            <a:ext cx="5257800" cy="2862263"/>
          </a:xfrm>
          <a:prstGeom prst="rect">
            <a:avLst/>
          </a:prstGeom>
          <a:noFill/>
        </p:spPr>
        <p:txBody>
          <a:bodyPr>
            <a:spAutoFit/>
          </a:bodyPr>
          <a:lstStyle/>
          <a:p>
            <a:pPr marL="342900" indent="-342900">
              <a:buFontTx/>
              <a:buAutoNum type="alphaLcParenR"/>
              <a:defRPr/>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Đen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a:t>
            </a:r>
          </a:p>
          <a:p>
            <a:pPr marL="342900" indent="-342900">
              <a:buFontTx/>
              <a:buAutoNum type="alphaLcParenR"/>
              <a:defRPr/>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Hôi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a:t>
            </a:r>
          </a:p>
          <a:p>
            <a:pPr marL="342900" indent="-342900">
              <a:buFontTx/>
              <a:buAutoNum type="alphaLcParenR"/>
              <a:defRPr/>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Nhanh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a:t>
            </a:r>
          </a:p>
          <a:p>
            <a:pPr marL="342900" indent="-342900">
              <a:buFontTx/>
              <a:buAutoNum type="alphaLcParenR"/>
              <a:defRPr/>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Nói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p>
          <a:p>
            <a:pPr marL="342900" indent="-342900">
              <a:buFontTx/>
              <a:buAutoNum type="alphaLcParenR"/>
              <a:defRPr/>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Hót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a:t>
            </a:r>
          </a:p>
        </p:txBody>
      </p:sp>
      <p:sp>
        <p:nvSpPr>
          <p:cNvPr id="6" name="TextBox 5"/>
          <p:cNvSpPr txBox="1">
            <a:spLocks noChangeArrowheads="1"/>
          </p:cNvSpPr>
          <p:nvPr/>
        </p:nvSpPr>
        <p:spPr bwMode="auto">
          <a:xfrm>
            <a:off x="762000" y="4633913"/>
            <a:ext cx="91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dirty="0">
                <a:solidFill>
                  <a:srgbClr val="FF0000"/>
                </a:solidFill>
                <a:latin typeface="Times New Roman" pitchFamily="18" charset="0"/>
                <a:cs typeface="Times New Roman" pitchFamily="18" charset="0"/>
              </a:rPr>
              <a:t>vẹt</a:t>
            </a:r>
          </a:p>
        </p:txBody>
      </p:sp>
      <p:sp>
        <p:nvSpPr>
          <p:cNvPr id="7" name="TextBox 6"/>
          <p:cNvSpPr txBox="1">
            <a:spLocks noChangeArrowheads="1"/>
          </p:cNvSpPr>
          <p:nvPr/>
        </p:nvSpPr>
        <p:spPr bwMode="auto">
          <a:xfrm>
            <a:off x="1866900" y="4633913"/>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cs typeface="Times New Roman" pitchFamily="18" charset="0"/>
              </a:rPr>
              <a:t>quạ</a:t>
            </a:r>
          </a:p>
        </p:txBody>
      </p:sp>
      <p:sp>
        <p:nvSpPr>
          <p:cNvPr id="8" name="TextBox 7"/>
          <p:cNvSpPr txBox="1">
            <a:spLocks noChangeArrowheads="1"/>
          </p:cNvSpPr>
          <p:nvPr/>
        </p:nvSpPr>
        <p:spPr bwMode="auto">
          <a:xfrm>
            <a:off x="3086100" y="4695825"/>
            <a:ext cx="1660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cs typeface="Times New Roman" pitchFamily="18" charset="0"/>
              </a:rPr>
              <a:t>kh</a:t>
            </a:r>
            <a:r>
              <a:rPr lang="vi-VN" sz="3600" b="1">
                <a:solidFill>
                  <a:srgbClr val="FF0000"/>
                </a:solidFill>
                <a:latin typeface="Times New Roman" pitchFamily="18" charset="0"/>
                <a:cs typeface="Times New Roman" pitchFamily="18" charset="0"/>
              </a:rPr>
              <a:t>ư</a:t>
            </a:r>
            <a:r>
              <a:rPr lang="en-US" sz="3600" b="1">
                <a:solidFill>
                  <a:srgbClr val="FF0000"/>
                </a:solidFill>
                <a:latin typeface="Times New Roman" pitchFamily="18" charset="0"/>
                <a:cs typeface="Times New Roman" pitchFamily="18" charset="0"/>
              </a:rPr>
              <a:t>ớu</a:t>
            </a:r>
          </a:p>
        </p:txBody>
      </p:sp>
      <p:sp>
        <p:nvSpPr>
          <p:cNvPr id="9" name="TextBox 8"/>
          <p:cNvSpPr txBox="1">
            <a:spLocks noChangeArrowheads="1"/>
          </p:cNvSpPr>
          <p:nvPr/>
        </p:nvSpPr>
        <p:spPr bwMode="auto">
          <a:xfrm>
            <a:off x="4997450" y="4695825"/>
            <a:ext cx="68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cs typeface="Times New Roman" pitchFamily="18" charset="0"/>
              </a:rPr>
              <a:t>cú</a:t>
            </a:r>
          </a:p>
        </p:txBody>
      </p:sp>
      <p:sp>
        <p:nvSpPr>
          <p:cNvPr id="10" name="TextBox 9"/>
          <p:cNvSpPr txBox="1">
            <a:spLocks noChangeArrowheads="1"/>
          </p:cNvSpPr>
          <p:nvPr/>
        </p:nvSpPr>
        <p:spPr bwMode="auto">
          <a:xfrm>
            <a:off x="5989638" y="4695825"/>
            <a:ext cx="876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cs typeface="Times New Roman" pitchFamily="18" charset="0"/>
              </a:rPr>
              <a:t>cắt</a:t>
            </a:r>
          </a:p>
        </p:txBody>
      </p:sp>
    </p:spTree>
    <p:extLst>
      <p:ext uri="{BB962C8B-B14F-4D97-AF65-F5344CB8AC3E}">
        <p14:creationId xmlns:p14="http://schemas.microsoft.com/office/powerpoint/2010/main" val="3216650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33333E-6 4.81481E-6 L 0.09584 -0.47825 " pathEditMode="relative" rAng="0" ptsTypes="AA">
                                      <p:cBhvr>
                                        <p:cTn id="6" dur="2000" fill="hold"/>
                                        <p:tgtEl>
                                          <p:spTgt spid="7"/>
                                        </p:tgtEl>
                                        <p:attrNameLst>
                                          <p:attrName>ppt_x</p:attrName>
                                          <p:attrName>ppt_y</p:attrName>
                                        </p:attrNameLst>
                                      </p:cBhvr>
                                      <p:rCtr x="4792" y="-23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71374" y="5166833"/>
            <a:ext cx="2896387" cy="607089"/>
          </a:xfrm>
          <a:prstGeom prst="rect">
            <a:avLst/>
          </a:prstGeom>
          <a:noFill/>
        </p:spPr>
        <p:txBody>
          <a:bodyPr wrap="square" rtlCol="0">
            <a:spAutoFit/>
          </a:bodyPr>
          <a:lstStyle/>
          <a:p>
            <a:r>
              <a:rPr lang="vi-VN" sz="3345" b="1" dirty="0">
                <a:solidFill>
                  <a:srgbClr val="FF0000"/>
                </a:solidFill>
              </a:rPr>
              <a:t>Đen như quạ</a:t>
            </a:r>
            <a:endParaRPr lang="en-US" sz="3345" b="1"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9" y="1124744"/>
            <a:ext cx="5855977" cy="3888432"/>
          </a:xfrm>
          <a:prstGeom prst="rect">
            <a:avLst/>
          </a:prstGeom>
        </p:spPr>
      </p:pic>
    </p:spTree>
    <p:extLst>
      <p:ext uri="{BB962C8B-B14F-4D97-AF65-F5344CB8AC3E}">
        <p14:creationId xmlns:p14="http://schemas.microsoft.com/office/powerpoint/2010/main" val="3297526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42900" y="304800"/>
            <a:ext cx="8229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400" b="1" u="sng">
                <a:latin typeface="Times New Roman" pitchFamily="18" charset="0"/>
                <a:cs typeface="Times New Roman" pitchFamily="18" charset="0"/>
              </a:rPr>
              <a:t>Bài tập 2</a:t>
            </a:r>
            <a:r>
              <a:rPr lang="en-US" altLang="en-US" sz="2400" b="1">
                <a:latin typeface="Times New Roman" pitchFamily="18" charset="0"/>
                <a:cs typeface="Times New Roman" pitchFamily="18" charset="0"/>
              </a:rPr>
              <a:t>: Hãy chọn tên các loài chim thích hợp với mỗi chỗ trống dưới đây:</a:t>
            </a:r>
          </a:p>
        </p:txBody>
      </p:sp>
      <p:sp>
        <p:nvSpPr>
          <p:cNvPr id="3" name="TextBox 2">
            <a:extLst>
              <a:ext uri="{FF2B5EF4-FFF2-40B4-BE49-F238E27FC236}">
                <a16:creationId xmlns="" xmlns:a16="http://schemas.microsoft.com/office/drawing/2014/main" id="{FC87B13F-95BD-4DFA-AAA2-746334E41B01}"/>
              </a:ext>
            </a:extLst>
          </p:cNvPr>
          <p:cNvSpPr txBox="1"/>
          <p:nvPr/>
        </p:nvSpPr>
        <p:spPr>
          <a:xfrm>
            <a:off x="685800" y="1371600"/>
            <a:ext cx="5257800" cy="2862263"/>
          </a:xfrm>
          <a:prstGeom prst="rect">
            <a:avLst/>
          </a:prstGeom>
          <a:noFill/>
        </p:spPr>
        <p:txBody>
          <a:bodyPr>
            <a:spAutoFit/>
          </a:bodyPr>
          <a:lstStyle/>
          <a:p>
            <a:pPr marL="342900" indent="-342900">
              <a:buFontTx/>
              <a:buAutoNum type="alphaLcParenR"/>
              <a:defRPr/>
            </a:pPr>
            <a:r>
              <a:rPr lang="en-US" sz="3600" dirty="0">
                <a:solidFill>
                  <a:schemeClr val="accent2">
                    <a:lumMod val="75000"/>
                  </a:schemeClr>
                </a:solidFill>
                <a:latin typeface="Times New Roman" pitchFamily="18" charset="0"/>
                <a:cs typeface="Times New Roman" pitchFamily="18" charset="0"/>
              </a:rPr>
              <a:t> Đen </a:t>
            </a:r>
            <a:r>
              <a:rPr lang="en-US" sz="3600" dirty="0" smtClean="0">
                <a:solidFill>
                  <a:schemeClr val="accent2">
                    <a:lumMod val="75000"/>
                  </a:schemeClr>
                </a:solidFill>
                <a:latin typeface="Times New Roman" pitchFamily="18" charset="0"/>
                <a:cs typeface="Times New Roman" pitchFamily="18" charset="0"/>
              </a:rPr>
              <a:t>như </a:t>
            </a:r>
            <a:r>
              <a:rPr lang="en-US" sz="3600" dirty="0" smtClean="0">
                <a:solidFill>
                  <a:srgbClr val="FF0000"/>
                </a:solidFill>
                <a:latin typeface="Times New Roman" pitchFamily="18" charset="0"/>
                <a:cs typeface="Times New Roman" pitchFamily="18" charset="0"/>
              </a:rPr>
              <a:t>quạ</a:t>
            </a:r>
            <a:endParaRPr lang="en-US" sz="3600" dirty="0">
              <a:solidFill>
                <a:srgbClr val="FF0000"/>
              </a:solidFill>
              <a:latin typeface="Times New Roman" pitchFamily="18" charset="0"/>
              <a:cs typeface="Times New Roman" pitchFamily="18" charset="0"/>
            </a:endParaRPr>
          </a:p>
          <a:p>
            <a:pPr marL="342900" indent="-342900">
              <a:buFontTx/>
              <a:buAutoNum type="alphaLcParenR"/>
              <a:defRPr/>
            </a:pPr>
            <a:r>
              <a:rPr lang="en-US" sz="3600" dirty="0">
                <a:solidFill>
                  <a:schemeClr val="accent2">
                    <a:lumMod val="75000"/>
                  </a:schemeClr>
                </a:solidFill>
                <a:latin typeface="Times New Roman" pitchFamily="18" charset="0"/>
                <a:cs typeface="Times New Roman" pitchFamily="18" charset="0"/>
              </a:rPr>
              <a:t> </a:t>
            </a:r>
            <a:r>
              <a:rPr lang="en-US" sz="3600" dirty="0" err="1">
                <a:solidFill>
                  <a:schemeClr val="accent2">
                    <a:lumMod val="75000"/>
                  </a:schemeClr>
                </a:solidFill>
                <a:latin typeface="Times New Roman" pitchFamily="18" charset="0"/>
                <a:cs typeface="Times New Roman" pitchFamily="18" charset="0"/>
              </a:rPr>
              <a:t>Hôi</a:t>
            </a:r>
            <a:r>
              <a:rPr lang="en-US" sz="3600" dirty="0">
                <a:solidFill>
                  <a:schemeClr val="accent2">
                    <a:lumMod val="75000"/>
                  </a:schemeClr>
                </a:solidFill>
                <a:latin typeface="Times New Roman" pitchFamily="18" charset="0"/>
                <a:cs typeface="Times New Roman" pitchFamily="18" charset="0"/>
              </a:rPr>
              <a:t> </a:t>
            </a:r>
            <a:r>
              <a:rPr lang="en-US" sz="3600" dirty="0" err="1">
                <a:solidFill>
                  <a:schemeClr val="accent2">
                    <a:lumMod val="75000"/>
                  </a:schemeClr>
                </a:solidFill>
                <a:latin typeface="Times New Roman" pitchFamily="18" charset="0"/>
                <a:cs typeface="Times New Roman" pitchFamily="18" charset="0"/>
              </a:rPr>
              <a:t>như</a:t>
            </a:r>
            <a:r>
              <a:rPr lang="en-US" sz="3600" dirty="0">
                <a:solidFill>
                  <a:schemeClr val="accent2">
                    <a:lumMod val="75000"/>
                  </a:schemeClr>
                </a:solidFill>
                <a:latin typeface="Times New Roman" pitchFamily="18" charset="0"/>
                <a:cs typeface="Times New Roman" pitchFamily="18" charset="0"/>
              </a:rPr>
              <a:t>….</a:t>
            </a:r>
          </a:p>
          <a:p>
            <a:pPr marL="342900" indent="-342900">
              <a:buFontTx/>
              <a:buAutoNum type="alphaLcParenR"/>
              <a:defRPr/>
            </a:pPr>
            <a:r>
              <a:rPr lang="en-US" sz="3600" dirty="0">
                <a:solidFill>
                  <a:schemeClr val="accent2">
                    <a:lumMod val="75000"/>
                  </a:schemeClr>
                </a:solidFill>
                <a:latin typeface="Times New Roman" pitchFamily="18" charset="0"/>
                <a:cs typeface="Times New Roman" pitchFamily="18" charset="0"/>
              </a:rPr>
              <a:t> </a:t>
            </a:r>
            <a:r>
              <a:rPr lang="en-US" sz="3600" dirty="0" err="1">
                <a:solidFill>
                  <a:schemeClr val="accent2">
                    <a:lumMod val="75000"/>
                  </a:schemeClr>
                </a:solidFill>
                <a:latin typeface="Times New Roman" pitchFamily="18" charset="0"/>
                <a:cs typeface="Times New Roman" pitchFamily="18" charset="0"/>
              </a:rPr>
              <a:t>Nhanh</a:t>
            </a:r>
            <a:r>
              <a:rPr lang="en-US" sz="3600" dirty="0">
                <a:solidFill>
                  <a:schemeClr val="accent2">
                    <a:lumMod val="75000"/>
                  </a:schemeClr>
                </a:solidFill>
                <a:latin typeface="Times New Roman" pitchFamily="18" charset="0"/>
                <a:cs typeface="Times New Roman" pitchFamily="18" charset="0"/>
              </a:rPr>
              <a:t> </a:t>
            </a:r>
            <a:r>
              <a:rPr lang="en-US" sz="3600" dirty="0" err="1">
                <a:solidFill>
                  <a:schemeClr val="accent2">
                    <a:lumMod val="75000"/>
                  </a:schemeClr>
                </a:solidFill>
                <a:latin typeface="Times New Roman" pitchFamily="18" charset="0"/>
                <a:cs typeface="Times New Roman" pitchFamily="18" charset="0"/>
              </a:rPr>
              <a:t>như</a:t>
            </a:r>
            <a:r>
              <a:rPr lang="en-US" sz="3600" dirty="0">
                <a:solidFill>
                  <a:schemeClr val="accent2">
                    <a:lumMod val="75000"/>
                  </a:schemeClr>
                </a:solidFill>
                <a:latin typeface="Times New Roman" pitchFamily="18" charset="0"/>
                <a:cs typeface="Times New Roman" pitchFamily="18" charset="0"/>
              </a:rPr>
              <a:t>…</a:t>
            </a:r>
          </a:p>
          <a:p>
            <a:pPr marL="342900" indent="-342900">
              <a:buFontTx/>
              <a:buAutoNum type="alphaLcParenR"/>
              <a:defRPr/>
            </a:pPr>
            <a:r>
              <a:rPr lang="en-US" sz="3600" dirty="0">
                <a:solidFill>
                  <a:schemeClr val="accent2">
                    <a:lumMod val="75000"/>
                  </a:schemeClr>
                </a:solidFill>
                <a:latin typeface="Times New Roman" pitchFamily="18" charset="0"/>
                <a:cs typeface="Times New Roman" pitchFamily="18" charset="0"/>
              </a:rPr>
              <a:t> </a:t>
            </a:r>
            <a:r>
              <a:rPr lang="en-US" sz="3600" dirty="0" err="1">
                <a:solidFill>
                  <a:schemeClr val="accent2">
                    <a:lumMod val="75000"/>
                  </a:schemeClr>
                </a:solidFill>
                <a:latin typeface="Times New Roman" pitchFamily="18" charset="0"/>
                <a:cs typeface="Times New Roman" pitchFamily="18" charset="0"/>
              </a:rPr>
              <a:t>Nói</a:t>
            </a:r>
            <a:r>
              <a:rPr lang="en-US" sz="3600" dirty="0">
                <a:solidFill>
                  <a:schemeClr val="accent2">
                    <a:lumMod val="75000"/>
                  </a:schemeClr>
                </a:solidFill>
                <a:latin typeface="Times New Roman" pitchFamily="18" charset="0"/>
                <a:cs typeface="Times New Roman" pitchFamily="18" charset="0"/>
              </a:rPr>
              <a:t> </a:t>
            </a:r>
            <a:r>
              <a:rPr lang="en-US" sz="3600" dirty="0" err="1">
                <a:solidFill>
                  <a:schemeClr val="accent2">
                    <a:lumMod val="75000"/>
                  </a:schemeClr>
                </a:solidFill>
                <a:latin typeface="Times New Roman" pitchFamily="18" charset="0"/>
                <a:cs typeface="Times New Roman" pitchFamily="18" charset="0"/>
              </a:rPr>
              <a:t>như</a:t>
            </a:r>
            <a:r>
              <a:rPr lang="en-US" sz="3600" dirty="0">
                <a:solidFill>
                  <a:schemeClr val="accent2">
                    <a:lumMod val="75000"/>
                  </a:schemeClr>
                </a:solidFill>
                <a:latin typeface="Times New Roman" pitchFamily="18" charset="0"/>
                <a:cs typeface="Times New Roman" pitchFamily="18" charset="0"/>
              </a:rPr>
              <a:t> ….</a:t>
            </a:r>
          </a:p>
          <a:p>
            <a:pPr marL="342900" indent="-342900">
              <a:buFontTx/>
              <a:buAutoNum type="alphaLcParenR"/>
              <a:defRPr/>
            </a:pPr>
            <a:r>
              <a:rPr lang="en-US" sz="3600" dirty="0">
                <a:solidFill>
                  <a:schemeClr val="accent2">
                    <a:lumMod val="75000"/>
                  </a:schemeClr>
                </a:solidFill>
                <a:latin typeface="Times New Roman" pitchFamily="18" charset="0"/>
                <a:cs typeface="Times New Roman" pitchFamily="18" charset="0"/>
              </a:rPr>
              <a:t> </a:t>
            </a:r>
            <a:r>
              <a:rPr lang="en-US" sz="3600" dirty="0" err="1">
                <a:solidFill>
                  <a:schemeClr val="accent2">
                    <a:lumMod val="75000"/>
                  </a:schemeClr>
                </a:solidFill>
                <a:latin typeface="Times New Roman" pitchFamily="18" charset="0"/>
                <a:cs typeface="Times New Roman" pitchFamily="18" charset="0"/>
              </a:rPr>
              <a:t>Hót</a:t>
            </a:r>
            <a:r>
              <a:rPr lang="en-US" sz="3600" dirty="0">
                <a:solidFill>
                  <a:schemeClr val="accent2">
                    <a:lumMod val="75000"/>
                  </a:schemeClr>
                </a:solidFill>
                <a:latin typeface="Times New Roman" pitchFamily="18" charset="0"/>
                <a:cs typeface="Times New Roman" pitchFamily="18" charset="0"/>
              </a:rPr>
              <a:t> </a:t>
            </a:r>
            <a:r>
              <a:rPr lang="en-US" sz="3600" dirty="0" err="1">
                <a:solidFill>
                  <a:schemeClr val="accent2">
                    <a:lumMod val="75000"/>
                  </a:schemeClr>
                </a:solidFill>
                <a:latin typeface="Times New Roman" pitchFamily="18" charset="0"/>
                <a:cs typeface="Times New Roman" pitchFamily="18" charset="0"/>
              </a:rPr>
              <a:t>như</a:t>
            </a:r>
            <a:r>
              <a:rPr lang="en-US" sz="3600" dirty="0">
                <a:solidFill>
                  <a:schemeClr val="accent2">
                    <a:lumMod val="75000"/>
                  </a:schemeClr>
                </a:solidFill>
                <a:latin typeface="Times New Roman" pitchFamily="18" charset="0"/>
                <a:cs typeface="Times New Roman" pitchFamily="18" charset="0"/>
              </a:rPr>
              <a:t>….</a:t>
            </a:r>
          </a:p>
        </p:txBody>
      </p:sp>
      <p:sp>
        <p:nvSpPr>
          <p:cNvPr id="6" name="TextBox 5"/>
          <p:cNvSpPr txBox="1">
            <a:spLocks noChangeArrowheads="1"/>
          </p:cNvSpPr>
          <p:nvPr/>
        </p:nvSpPr>
        <p:spPr bwMode="auto">
          <a:xfrm>
            <a:off x="762000" y="4633913"/>
            <a:ext cx="91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dirty="0">
                <a:solidFill>
                  <a:srgbClr val="FF0000"/>
                </a:solidFill>
                <a:latin typeface="Times New Roman" pitchFamily="18" charset="0"/>
                <a:cs typeface="Times New Roman" pitchFamily="18" charset="0"/>
              </a:rPr>
              <a:t>vẹt</a:t>
            </a:r>
          </a:p>
        </p:txBody>
      </p:sp>
      <p:sp>
        <p:nvSpPr>
          <p:cNvPr id="7" name="TextBox 6"/>
          <p:cNvSpPr txBox="1">
            <a:spLocks noChangeArrowheads="1"/>
          </p:cNvSpPr>
          <p:nvPr/>
        </p:nvSpPr>
        <p:spPr bwMode="auto">
          <a:xfrm>
            <a:off x="1866900" y="4633913"/>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cs typeface="Times New Roman" pitchFamily="18" charset="0"/>
              </a:rPr>
              <a:t>quạ</a:t>
            </a:r>
          </a:p>
        </p:txBody>
      </p:sp>
      <p:sp>
        <p:nvSpPr>
          <p:cNvPr id="8" name="TextBox 7"/>
          <p:cNvSpPr txBox="1">
            <a:spLocks noChangeArrowheads="1"/>
          </p:cNvSpPr>
          <p:nvPr/>
        </p:nvSpPr>
        <p:spPr bwMode="auto">
          <a:xfrm>
            <a:off x="3086100" y="4695825"/>
            <a:ext cx="1660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cs typeface="Times New Roman" pitchFamily="18" charset="0"/>
              </a:rPr>
              <a:t>kh</a:t>
            </a:r>
            <a:r>
              <a:rPr lang="vi-VN" sz="3600" b="1">
                <a:solidFill>
                  <a:srgbClr val="FF0000"/>
                </a:solidFill>
                <a:latin typeface="Times New Roman" pitchFamily="18" charset="0"/>
                <a:cs typeface="Times New Roman" pitchFamily="18" charset="0"/>
              </a:rPr>
              <a:t>ư</a:t>
            </a:r>
            <a:r>
              <a:rPr lang="en-US" sz="3600" b="1">
                <a:solidFill>
                  <a:srgbClr val="FF0000"/>
                </a:solidFill>
                <a:latin typeface="Times New Roman" pitchFamily="18" charset="0"/>
                <a:cs typeface="Times New Roman" pitchFamily="18" charset="0"/>
              </a:rPr>
              <a:t>ớu</a:t>
            </a:r>
          </a:p>
        </p:txBody>
      </p:sp>
      <p:sp>
        <p:nvSpPr>
          <p:cNvPr id="9" name="TextBox 8"/>
          <p:cNvSpPr txBox="1">
            <a:spLocks noChangeArrowheads="1"/>
          </p:cNvSpPr>
          <p:nvPr/>
        </p:nvSpPr>
        <p:spPr bwMode="auto">
          <a:xfrm>
            <a:off x="4997450" y="4695825"/>
            <a:ext cx="68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cs typeface="Times New Roman" pitchFamily="18" charset="0"/>
              </a:rPr>
              <a:t>cú</a:t>
            </a:r>
          </a:p>
        </p:txBody>
      </p:sp>
      <p:sp>
        <p:nvSpPr>
          <p:cNvPr id="10" name="TextBox 9"/>
          <p:cNvSpPr txBox="1">
            <a:spLocks noChangeArrowheads="1"/>
          </p:cNvSpPr>
          <p:nvPr/>
        </p:nvSpPr>
        <p:spPr bwMode="auto">
          <a:xfrm>
            <a:off x="5989638" y="4695825"/>
            <a:ext cx="876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cs typeface="Times New Roman" pitchFamily="18" charset="0"/>
              </a:rPr>
              <a:t>cắt</a:t>
            </a:r>
          </a:p>
        </p:txBody>
      </p:sp>
    </p:spTree>
    <p:extLst>
      <p:ext uri="{BB962C8B-B14F-4D97-AF65-F5344CB8AC3E}">
        <p14:creationId xmlns:p14="http://schemas.microsoft.com/office/powerpoint/2010/main" val="492219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grpId="1" nodeType="clickEffect">
                                  <p:stCondLst>
                                    <p:cond delay="0"/>
                                  </p:stCondLst>
                                  <p:childTnLst>
                                    <p:animMotion origin="layout" path="M 2.22222E-6 -2.96296E-6 L -0.24653 -0.4074 " pathEditMode="relative" rAng="0" ptsTypes="AA">
                                      <p:cBhvr>
                                        <p:cTn id="6" dur="2000" fill="hold"/>
                                        <p:tgtEl>
                                          <p:spTgt spid="9"/>
                                        </p:tgtEl>
                                        <p:attrNameLst>
                                          <p:attrName>ppt_x</p:attrName>
                                          <p:attrName>ppt_y</p:attrName>
                                        </p:attrNameLst>
                                      </p:cBhvr>
                                      <p:rCtr x="-12326" y="-20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70747" y="1691169"/>
            <a:ext cx="4634219" cy="3243953"/>
          </a:xfrm>
          <a:prstGeom prst="rect">
            <a:avLst/>
          </a:prstGeom>
        </p:spPr>
      </p:pic>
      <p:sp>
        <p:nvSpPr>
          <p:cNvPr id="3" name="TextBox 2"/>
          <p:cNvSpPr txBox="1"/>
          <p:nvPr/>
        </p:nvSpPr>
        <p:spPr>
          <a:xfrm>
            <a:off x="3471374" y="5224761"/>
            <a:ext cx="2722603" cy="607089"/>
          </a:xfrm>
          <a:prstGeom prst="rect">
            <a:avLst/>
          </a:prstGeom>
          <a:noFill/>
        </p:spPr>
        <p:txBody>
          <a:bodyPr wrap="square" rtlCol="0">
            <a:spAutoFit/>
          </a:bodyPr>
          <a:lstStyle/>
          <a:p>
            <a:r>
              <a:rPr lang="vi-VN" sz="3345" b="1" dirty="0">
                <a:solidFill>
                  <a:srgbClr val="FF0000"/>
                </a:solidFill>
              </a:rPr>
              <a:t>Hôi như cú</a:t>
            </a:r>
            <a:endParaRPr lang="en-US" sz="3345" b="1" dirty="0">
              <a:solidFill>
                <a:srgbClr val="FF0000"/>
              </a:solidFill>
            </a:endParaRPr>
          </a:p>
        </p:txBody>
      </p:sp>
    </p:spTree>
    <p:extLst>
      <p:ext uri="{BB962C8B-B14F-4D97-AF65-F5344CB8AC3E}">
        <p14:creationId xmlns:p14="http://schemas.microsoft.com/office/powerpoint/2010/main" val="2940216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Text Box 11"/>
          <p:cNvSpPr txBox="1">
            <a:spLocks noChangeArrowheads="1"/>
          </p:cNvSpPr>
          <p:nvPr/>
        </p:nvSpPr>
        <p:spPr bwMode="auto">
          <a:xfrm>
            <a:off x="114300" y="76200"/>
            <a:ext cx="2819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u="sng" dirty="0"/>
              <a:t>Kiểm tra bài </a:t>
            </a:r>
            <a:r>
              <a:rPr lang="en-US" sz="2800" b="1" u="sng" dirty="0" smtClean="0"/>
              <a:t>cũ</a:t>
            </a:r>
            <a:r>
              <a:rPr lang="en-US" sz="2800" b="1" dirty="0" smtClean="0"/>
              <a:t>:</a:t>
            </a:r>
            <a:endParaRPr lang="en-US" sz="2800" b="1" dirty="0"/>
          </a:p>
        </p:txBody>
      </p:sp>
      <p:sp>
        <p:nvSpPr>
          <p:cNvPr id="3084" name="Text Box 12"/>
          <p:cNvSpPr txBox="1">
            <a:spLocks noChangeArrowheads="1"/>
          </p:cNvSpPr>
          <p:nvPr/>
        </p:nvSpPr>
        <p:spPr bwMode="auto">
          <a:xfrm>
            <a:off x="533400" y="2286000"/>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200" b="1" dirty="0">
                <a:solidFill>
                  <a:srgbClr val="0000FF"/>
                </a:solidFill>
              </a:rPr>
              <a:t>Đặt câu hỏi có cụm từ </a:t>
            </a:r>
            <a:r>
              <a:rPr lang="en-US" sz="3200" b="1" i="1" dirty="0">
                <a:solidFill>
                  <a:srgbClr val="FF0000"/>
                </a:solidFill>
              </a:rPr>
              <a:t>ở đâu</a:t>
            </a:r>
            <a:r>
              <a:rPr lang="en-US" sz="3200" b="1" dirty="0">
                <a:solidFill>
                  <a:srgbClr val="0000FF"/>
                </a:solidFill>
              </a:rPr>
              <a:t> cho mỗi câu </a:t>
            </a:r>
            <a:r>
              <a:rPr lang="en-US" sz="3200" b="1" dirty="0" smtClean="0">
                <a:solidFill>
                  <a:srgbClr val="0000FF"/>
                </a:solidFill>
              </a:rPr>
              <a:t>sau:</a:t>
            </a:r>
            <a:endParaRPr lang="en-US" sz="3200" b="1" dirty="0">
              <a:solidFill>
                <a:srgbClr val="0000FF"/>
              </a:solidFill>
            </a:endParaRPr>
          </a:p>
        </p:txBody>
      </p:sp>
      <p:sp>
        <p:nvSpPr>
          <p:cNvPr id="3085" name="Text Box 13"/>
          <p:cNvSpPr txBox="1">
            <a:spLocks noChangeArrowheads="1"/>
          </p:cNvSpPr>
          <p:nvPr/>
        </p:nvSpPr>
        <p:spPr bwMode="auto">
          <a:xfrm>
            <a:off x="838200" y="3124200"/>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200" b="1" dirty="0">
                <a:solidFill>
                  <a:srgbClr val="0000FF"/>
                </a:solidFill>
              </a:rPr>
              <a:t>Sách của em để trên giá </a:t>
            </a:r>
            <a:r>
              <a:rPr lang="en-US" sz="3200" b="1" dirty="0" smtClean="0">
                <a:solidFill>
                  <a:srgbClr val="0000FF"/>
                </a:solidFill>
              </a:rPr>
              <a:t>sách.</a:t>
            </a:r>
            <a:endParaRPr lang="en-US" sz="3200" b="1" dirty="0">
              <a:solidFill>
                <a:srgbClr val="0000FF"/>
              </a:solidFill>
            </a:endParaRPr>
          </a:p>
        </p:txBody>
      </p:sp>
      <p:sp>
        <p:nvSpPr>
          <p:cNvPr id="3086" name="Text Box 14"/>
          <p:cNvSpPr txBox="1">
            <a:spLocks noChangeArrowheads="1"/>
          </p:cNvSpPr>
          <p:nvPr/>
        </p:nvSpPr>
        <p:spPr bwMode="auto">
          <a:xfrm>
            <a:off x="381000" y="3810000"/>
            <a:ext cx="5105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200" b="1" dirty="0" smtClean="0">
                <a:solidFill>
                  <a:srgbClr val="FF0000"/>
                </a:solidFill>
                <a:sym typeface="Wingdings" pitchFamily="2" charset="2"/>
              </a:rPr>
              <a:t></a:t>
            </a:r>
            <a:r>
              <a:rPr lang="en-US" sz="3200" b="1" dirty="0" smtClean="0">
                <a:solidFill>
                  <a:srgbClr val="FF0000"/>
                </a:solidFill>
              </a:rPr>
              <a:t>   </a:t>
            </a:r>
            <a:r>
              <a:rPr lang="en-US" sz="3200" b="1" dirty="0">
                <a:solidFill>
                  <a:srgbClr val="FF0000"/>
                </a:solidFill>
              </a:rPr>
              <a:t>Sách của em để ở </a:t>
            </a:r>
            <a:r>
              <a:rPr lang="en-US" sz="3200" b="1" dirty="0" smtClean="0">
                <a:solidFill>
                  <a:srgbClr val="FF0000"/>
                </a:solidFill>
              </a:rPr>
              <a:t>đâu?</a:t>
            </a:r>
            <a:endParaRPr lang="en-US" sz="3200" b="1" dirty="0">
              <a:solidFill>
                <a:srgbClr val="FF0000"/>
              </a:solidFill>
            </a:endParaRPr>
          </a:p>
        </p:txBody>
      </p:sp>
      <p:sp>
        <p:nvSpPr>
          <p:cNvPr id="3087" name="Text Box 15"/>
          <p:cNvSpPr txBox="1">
            <a:spLocks noChangeArrowheads="1"/>
          </p:cNvSpPr>
          <p:nvPr/>
        </p:nvSpPr>
        <p:spPr bwMode="auto">
          <a:xfrm>
            <a:off x="381000" y="5435600"/>
            <a:ext cx="464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200" b="1" dirty="0" smtClean="0">
                <a:solidFill>
                  <a:srgbClr val="FF0000"/>
                </a:solidFill>
                <a:sym typeface="Wingdings" pitchFamily="2" charset="2"/>
              </a:rPr>
              <a:t></a:t>
            </a:r>
            <a:r>
              <a:rPr lang="en-US" sz="3200" b="1" dirty="0" smtClean="0">
                <a:solidFill>
                  <a:srgbClr val="FF0000"/>
                </a:solidFill>
              </a:rPr>
              <a:t>  </a:t>
            </a:r>
            <a:r>
              <a:rPr lang="en-US" sz="3200" b="1" dirty="0">
                <a:solidFill>
                  <a:srgbClr val="FF0000"/>
                </a:solidFill>
              </a:rPr>
              <a:t>Em ngồi ở </a:t>
            </a:r>
            <a:r>
              <a:rPr lang="en-US" sz="3200" b="1" dirty="0" smtClean="0">
                <a:solidFill>
                  <a:srgbClr val="FF0000"/>
                </a:solidFill>
              </a:rPr>
              <a:t>đâu? </a:t>
            </a:r>
            <a:endParaRPr lang="en-US" sz="3200" b="1" dirty="0">
              <a:solidFill>
                <a:srgbClr val="FF0000"/>
              </a:solidFill>
            </a:endParaRPr>
          </a:p>
        </p:txBody>
      </p:sp>
      <p:sp>
        <p:nvSpPr>
          <p:cNvPr id="16" name="Rectangle 15"/>
          <p:cNvSpPr>
            <a:spLocks noChangeArrowheads="1"/>
          </p:cNvSpPr>
          <p:nvPr/>
        </p:nvSpPr>
        <p:spPr bwMode="auto">
          <a:xfrm>
            <a:off x="685800" y="4648200"/>
            <a:ext cx="701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3200" b="1" dirty="0">
                <a:solidFill>
                  <a:srgbClr val="0000FF"/>
                </a:solidFill>
              </a:rPr>
              <a:t>Em ngồi ở dãy bàn thứ tư, bên </a:t>
            </a:r>
            <a:r>
              <a:rPr lang="en-US" sz="3200" b="1" dirty="0" smtClean="0">
                <a:solidFill>
                  <a:srgbClr val="0000FF"/>
                </a:solidFill>
              </a:rPr>
              <a:t>trái.</a:t>
            </a:r>
            <a:endParaRPr lang="en-US" sz="3200" b="1" dirty="0">
              <a:solidFill>
                <a:srgbClr val="0000FF"/>
              </a:solidFill>
            </a:endParaRPr>
          </a:p>
        </p:txBody>
      </p:sp>
      <p:sp>
        <p:nvSpPr>
          <p:cNvPr id="21" name="Rectangle 20"/>
          <p:cNvSpPr>
            <a:spLocks noChangeArrowheads="1"/>
          </p:cNvSpPr>
          <p:nvPr/>
        </p:nvSpPr>
        <p:spPr bwMode="auto">
          <a:xfrm>
            <a:off x="1447800" y="685800"/>
            <a:ext cx="655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en-US" sz="3200" b="1" dirty="0"/>
              <a:t>Từ ngữ về  chim chóc. Đặt và trả lời câu hỏi </a:t>
            </a:r>
            <a:r>
              <a:rPr lang="en-US" sz="3200" b="1" dirty="0" smtClean="0"/>
              <a:t>Ở đâu?</a:t>
            </a:r>
            <a:endParaRPr lang="en-US" sz="3200" b="1" dirty="0"/>
          </a:p>
        </p:txBody>
      </p:sp>
    </p:spTree>
    <p:extLst>
      <p:ext uri="{BB962C8B-B14F-4D97-AF65-F5344CB8AC3E}">
        <p14:creationId xmlns:p14="http://schemas.microsoft.com/office/powerpoint/2010/main" val="200964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83"/>
                                        </p:tgtEl>
                                        <p:attrNameLst>
                                          <p:attrName>style.visibility</p:attrName>
                                        </p:attrNameLst>
                                      </p:cBhvr>
                                      <p:to>
                                        <p:strVal val="visible"/>
                                      </p:to>
                                    </p:set>
                                    <p:animEffect transition="in" filter="circle(in)">
                                      <p:cBhvr>
                                        <p:cTn id="7" dur="2000"/>
                                        <p:tgtEl>
                                          <p:spTgt spid="30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ppt_x</p:attrName>
                                        </p:attrNameLst>
                                      </p:cBhvr>
                                      <p:tavLst>
                                        <p:tav tm="0">
                                          <p:val>
                                            <p:strVal val="#ppt_x-.2"/>
                                          </p:val>
                                        </p:tav>
                                        <p:tav tm="100000">
                                          <p:val>
                                            <p:strVal val="#ppt_x"/>
                                          </p:val>
                                        </p:tav>
                                      </p:tavLst>
                                    </p:anim>
                                    <p:anim calcmode="lin" valueType="num">
                                      <p:cBhvr>
                                        <p:cTn id="1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084"/>
                                        </p:tgtEl>
                                        <p:attrNameLst>
                                          <p:attrName>style.visibility</p:attrName>
                                        </p:attrNameLst>
                                      </p:cBhvr>
                                      <p:to>
                                        <p:strVal val="visible"/>
                                      </p:to>
                                    </p:set>
                                    <p:animEffect transition="in" filter="fade">
                                      <p:cBhvr>
                                        <p:cTn id="19" dur="1000"/>
                                        <p:tgtEl>
                                          <p:spTgt spid="3084"/>
                                        </p:tgtEl>
                                      </p:cBhvr>
                                    </p:animEffect>
                                    <p:anim calcmode="lin" valueType="num">
                                      <p:cBhvr>
                                        <p:cTn id="20" dur="1000" fill="hold"/>
                                        <p:tgtEl>
                                          <p:spTgt spid="3084"/>
                                        </p:tgtEl>
                                        <p:attrNameLst>
                                          <p:attrName>ppt_x</p:attrName>
                                        </p:attrNameLst>
                                      </p:cBhvr>
                                      <p:tavLst>
                                        <p:tav tm="0">
                                          <p:val>
                                            <p:strVal val="#ppt_x"/>
                                          </p:val>
                                        </p:tav>
                                        <p:tav tm="100000">
                                          <p:val>
                                            <p:strVal val="#ppt_x"/>
                                          </p:val>
                                        </p:tav>
                                      </p:tavLst>
                                    </p:anim>
                                    <p:anim calcmode="lin" valueType="num">
                                      <p:cBhvr>
                                        <p:cTn id="21" dur="1000" fill="hold"/>
                                        <p:tgtEl>
                                          <p:spTgt spid="3084"/>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085"/>
                                        </p:tgtEl>
                                        <p:attrNameLst>
                                          <p:attrName>style.visibility</p:attrName>
                                        </p:attrNameLst>
                                      </p:cBhvr>
                                      <p:to>
                                        <p:strVal val="visible"/>
                                      </p:to>
                                    </p:set>
                                    <p:animEffect transition="in" filter="fade">
                                      <p:cBhvr>
                                        <p:cTn id="24" dur="1000"/>
                                        <p:tgtEl>
                                          <p:spTgt spid="3085"/>
                                        </p:tgtEl>
                                      </p:cBhvr>
                                    </p:animEffect>
                                    <p:anim calcmode="lin" valueType="num">
                                      <p:cBhvr>
                                        <p:cTn id="25" dur="1000" fill="hold"/>
                                        <p:tgtEl>
                                          <p:spTgt spid="3085"/>
                                        </p:tgtEl>
                                        <p:attrNameLst>
                                          <p:attrName>ppt_x</p:attrName>
                                        </p:attrNameLst>
                                      </p:cBhvr>
                                      <p:tavLst>
                                        <p:tav tm="0">
                                          <p:val>
                                            <p:strVal val="#ppt_x"/>
                                          </p:val>
                                        </p:tav>
                                        <p:tav tm="100000">
                                          <p:val>
                                            <p:strVal val="#ppt_x"/>
                                          </p:val>
                                        </p:tav>
                                      </p:tavLst>
                                    </p:anim>
                                    <p:anim calcmode="lin" valueType="num">
                                      <p:cBhvr>
                                        <p:cTn id="26" dur="1000" fill="hold"/>
                                        <p:tgtEl>
                                          <p:spTgt spid="3085"/>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086"/>
                                        </p:tgtEl>
                                        <p:attrNameLst>
                                          <p:attrName>style.visibility</p:attrName>
                                        </p:attrNameLst>
                                      </p:cBhvr>
                                      <p:to>
                                        <p:strVal val="visible"/>
                                      </p:to>
                                    </p:set>
                                    <p:animEffect transition="in" filter="circle(in)">
                                      <p:cBhvr>
                                        <p:cTn id="36" dur="2000"/>
                                        <p:tgtEl>
                                          <p:spTgt spid="308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3087"/>
                                        </p:tgtEl>
                                        <p:attrNameLst>
                                          <p:attrName>style.visibility</p:attrName>
                                        </p:attrNameLst>
                                      </p:cBhvr>
                                      <p:to>
                                        <p:strVal val="visible"/>
                                      </p:to>
                                    </p:set>
                                    <p:anim calcmode="lin" valueType="num">
                                      <p:cBhvr>
                                        <p:cTn id="41" dur="1000" fill="hold"/>
                                        <p:tgtEl>
                                          <p:spTgt spid="3087"/>
                                        </p:tgtEl>
                                        <p:attrNameLst>
                                          <p:attrName>ppt_w</p:attrName>
                                        </p:attrNameLst>
                                      </p:cBhvr>
                                      <p:tavLst>
                                        <p:tav tm="0">
                                          <p:val>
                                            <p:strVal val="#ppt_w*0.70"/>
                                          </p:val>
                                        </p:tav>
                                        <p:tav tm="100000">
                                          <p:val>
                                            <p:strVal val="#ppt_w"/>
                                          </p:val>
                                        </p:tav>
                                      </p:tavLst>
                                    </p:anim>
                                    <p:anim calcmode="lin" valueType="num">
                                      <p:cBhvr>
                                        <p:cTn id="42" dur="1000" fill="hold"/>
                                        <p:tgtEl>
                                          <p:spTgt spid="3087"/>
                                        </p:tgtEl>
                                        <p:attrNameLst>
                                          <p:attrName>ppt_h</p:attrName>
                                        </p:attrNameLst>
                                      </p:cBhvr>
                                      <p:tavLst>
                                        <p:tav tm="0">
                                          <p:val>
                                            <p:strVal val="#ppt_h"/>
                                          </p:val>
                                        </p:tav>
                                        <p:tav tm="100000">
                                          <p:val>
                                            <p:strVal val="#ppt_h"/>
                                          </p:val>
                                        </p:tav>
                                      </p:tavLst>
                                    </p:anim>
                                    <p:animEffect transition="in" filter="fade">
                                      <p:cBhvr>
                                        <p:cTn id="43" dur="1000"/>
                                        <p:tgtEl>
                                          <p:spTgt spid="3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84" grpId="0"/>
      <p:bldP spid="3085" grpId="0"/>
      <p:bldP spid="3086" grpId="0"/>
      <p:bldP spid="3087" grpId="0"/>
      <p:bldP spid="16"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42900" y="304800"/>
            <a:ext cx="8229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400" b="1" u="sng">
                <a:latin typeface="Times New Roman" pitchFamily="18" charset="0"/>
                <a:cs typeface="Times New Roman" pitchFamily="18" charset="0"/>
              </a:rPr>
              <a:t>Bài tập 2</a:t>
            </a:r>
            <a:r>
              <a:rPr lang="en-US" altLang="en-US" sz="2400" b="1">
                <a:latin typeface="Times New Roman" pitchFamily="18" charset="0"/>
                <a:cs typeface="Times New Roman" pitchFamily="18" charset="0"/>
              </a:rPr>
              <a:t>: Hãy chọn tên các loài chim thích hợp với mỗi chỗ trống dưới đây:</a:t>
            </a:r>
          </a:p>
        </p:txBody>
      </p:sp>
      <p:sp>
        <p:nvSpPr>
          <p:cNvPr id="3" name="TextBox 2">
            <a:extLst>
              <a:ext uri="{FF2B5EF4-FFF2-40B4-BE49-F238E27FC236}">
                <a16:creationId xmlns="" xmlns:a16="http://schemas.microsoft.com/office/drawing/2014/main" id="{FC87B13F-95BD-4DFA-AAA2-746334E41B01}"/>
              </a:ext>
            </a:extLst>
          </p:cNvPr>
          <p:cNvSpPr txBox="1"/>
          <p:nvPr/>
        </p:nvSpPr>
        <p:spPr>
          <a:xfrm>
            <a:off x="685800" y="1371600"/>
            <a:ext cx="5257800" cy="2862263"/>
          </a:xfrm>
          <a:prstGeom prst="rect">
            <a:avLst/>
          </a:prstGeom>
          <a:noFill/>
        </p:spPr>
        <p:txBody>
          <a:bodyPr>
            <a:spAutoFit/>
          </a:bodyPr>
          <a:lstStyle/>
          <a:p>
            <a:pPr marL="342900" indent="-342900">
              <a:buFontTx/>
              <a:buAutoNum type="alphaLcParenR"/>
              <a:defRPr/>
            </a:pPr>
            <a:r>
              <a:rPr lang="en-US" sz="3600" dirty="0">
                <a:solidFill>
                  <a:schemeClr val="accent2">
                    <a:lumMod val="75000"/>
                  </a:schemeClr>
                </a:solidFill>
                <a:latin typeface="Times New Roman" pitchFamily="18" charset="0"/>
                <a:cs typeface="Times New Roman" pitchFamily="18" charset="0"/>
              </a:rPr>
              <a:t> Đen </a:t>
            </a:r>
            <a:r>
              <a:rPr lang="en-US" sz="3600" dirty="0" smtClean="0">
                <a:solidFill>
                  <a:schemeClr val="accent2">
                    <a:lumMod val="75000"/>
                  </a:schemeClr>
                </a:solidFill>
                <a:latin typeface="Times New Roman" pitchFamily="18" charset="0"/>
                <a:cs typeface="Times New Roman" pitchFamily="18" charset="0"/>
              </a:rPr>
              <a:t>như </a:t>
            </a:r>
            <a:r>
              <a:rPr lang="en-US" sz="3600" dirty="0" smtClean="0">
                <a:solidFill>
                  <a:srgbClr val="FF0000"/>
                </a:solidFill>
                <a:latin typeface="Times New Roman" pitchFamily="18" charset="0"/>
                <a:cs typeface="Times New Roman" pitchFamily="18" charset="0"/>
              </a:rPr>
              <a:t>quạ</a:t>
            </a:r>
            <a:endParaRPr lang="en-US" sz="3600" dirty="0">
              <a:solidFill>
                <a:srgbClr val="FF0000"/>
              </a:solidFill>
              <a:latin typeface="Times New Roman" pitchFamily="18" charset="0"/>
              <a:cs typeface="Times New Roman" pitchFamily="18" charset="0"/>
            </a:endParaRPr>
          </a:p>
          <a:p>
            <a:pPr marL="342900" indent="-342900">
              <a:buFontTx/>
              <a:buAutoNum type="alphaLcParenR"/>
              <a:defRPr/>
            </a:pPr>
            <a:r>
              <a:rPr lang="en-US" sz="3600" dirty="0">
                <a:solidFill>
                  <a:schemeClr val="accent2">
                    <a:lumMod val="75000"/>
                  </a:schemeClr>
                </a:solidFill>
                <a:latin typeface="Times New Roman" pitchFamily="18" charset="0"/>
                <a:cs typeface="Times New Roman" pitchFamily="18" charset="0"/>
              </a:rPr>
              <a:t> Hôi </a:t>
            </a:r>
            <a:r>
              <a:rPr lang="en-US" sz="3600" dirty="0" smtClean="0">
                <a:solidFill>
                  <a:schemeClr val="accent2">
                    <a:lumMod val="75000"/>
                  </a:schemeClr>
                </a:solidFill>
                <a:latin typeface="Times New Roman" pitchFamily="18" charset="0"/>
                <a:cs typeface="Times New Roman" pitchFamily="18" charset="0"/>
              </a:rPr>
              <a:t>như</a:t>
            </a:r>
            <a:r>
              <a:rPr lang="en-US" sz="3600" dirty="0">
                <a:solidFill>
                  <a:schemeClr val="accent2">
                    <a:lumMod val="75000"/>
                  </a:schemeClr>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cú</a:t>
            </a:r>
            <a:endParaRPr lang="en-US" sz="3600" dirty="0">
              <a:solidFill>
                <a:srgbClr val="FF0000"/>
              </a:solidFill>
              <a:latin typeface="Times New Roman" pitchFamily="18" charset="0"/>
              <a:cs typeface="Times New Roman" pitchFamily="18" charset="0"/>
            </a:endParaRPr>
          </a:p>
          <a:p>
            <a:pPr marL="342900" indent="-342900">
              <a:buFontTx/>
              <a:buAutoNum type="alphaLcParenR"/>
              <a:defRPr/>
            </a:pPr>
            <a:r>
              <a:rPr lang="en-US" sz="3600" dirty="0">
                <a:solidFill>
                  <a:schemeClr val="accent2">
                    <a:lumMod val="75000"/>
                  </a:schemeClr>
                </a:solidFill>
                <a:latin typeface="Times New Roman" pitchFamily="18" charset="0"/>
                <a:cs typeface="Times New Roman" pitchFamily="18" charset="0"/>
              </a:rPr>
              <a:t> </a:t>
            </a:r>
            <a:r>
              <a:rPr lang="en-US" sz="3600" dirty="0" err="1">
                <a:solidFill>
                  <a:schemeClr val="accent2">
                    <a:lumMod val="75000"/>
                  </a:schemeClr>
                </a:solidFill>
                <a:latin typeface="Times New Roman" pitchFamily="18" charset="0"/>
                <a:cs typeface="Times New Roman" pitchFamily="18" charset="0"/>
              </a:rPr>
              <a:t>Nhanh</a:t>
            </a:r>
            <a:r>
              <a:rPr lang="en-US" sz="3600" dirty="0">
                <a:solidFill>
                  <a:schemeClr val="accent2">
                    <a:lumMod val="75000"/>
                  </a:schemeClr>
                </a:solidFill>
                <a:latin typeface="Times New Roman" pitchFamily="18" charset="0"/>
                <a:cs typeface="Times New Roman" pitchFamily="18" charset="0"/>
              </a:rPr>
              <a:t> </a:t>
            </a:r>
            <a:r>
              <a:rPr lang="en-US" sz="3600" dirty="0" err="1">
                <a:solidFill>
                  <a:schemeClr val="accent2">
                    <a:lumMod val="75000"/>
                  </a:schemeClr>
                </a:solidFill>
                <a:latin typeface="Times New Roman" pitchFamily="18" charset="0"/>
                <a:cs typeface="Times New Roman" pitchFamily="18" charset="0"/>
              </a:rPr>
              <a:t>như</a:t>
            </a:r>
            <a:r>
              <a:rPr lang="en-US" sz="3600" dirty="0">
                <a:solidFill>
                  <a:schemeClr val="accent2">
                    <a:lumMod val="75000"/>
                  </a:schemeClr>
                </a:solidFill>
                <a:latin typeface="Times New Roman" pitchFamily="18" charset="0"/>
                <a:cs typeface="Times New Roman" pitchFamily="18" charset="0"/>
              </a:rPr>
              <a:t>…</a:t>
            </a:r>
          </a:p>
          <a:p>
            <a:pPr marL="342900" indent="-342900">
              <a:buFontTx/>
              <a:buAutoNum type="alphaLcParenR"/>
              <a:defRPr/>
            </a:pPr>
            <a:r>
              <a:rPr lang="en-US" sz="3600" dirty="0">
                <a:solidFill>
                  <a:schemeClr val="accent2">
                    <a:lumMod val="75000"/>
                  </a:schemeClr>
                </a:solidFill>
                <a:latin typeface="Times New Roman" pitchFamily="18" charset="0"/>
                <a:cs typeface="Times New Roman" pitchFamily="18" charset="0"/>
              </a:rPr>
              <a:t> </a:t>
            </a:r>
            <a:r>
              <a:rPr lang="en-US" sz="3600" dirty="0" err="1">
                <a:solidFill>
                  <a:schemeClr val="accent2">
                    <a:lumMod val="75000"/>
                  </a:schemeClr>
                </a:solidFill>
                <a:latin typeface="Times New Roman" pitchFamily="18" charset="0"/>
                <a:cs typeface="Times New Roman" pitchFamily="18" charset="0"/>
              </a:rPr>
              <a:t>Nói</a:t>
            </a:r>
            <a:r>
              <a:rPr lang="en-US" sz="3600" dirty="0">
                <a:solidFill>
                  <a:schemeClr val="accent2">
                    <a:lumMod val="75000"/>
                  </a:schemeClr>
                </a:solidFill>
                <a:latin typeface="Times New Roman" pitchFamily="18" charset="0"/>
                <a:cs typeface="Times New Roman" pitchFamily="18" charset="0"/>
              </a:rPr>
              <a:t> </a:t>
            </a:r>
            <a:r>
              <a:rPr lang="en-US" sz="3600" dirty="0" err="1">
                <a:solidFill>
                  <a:schemeClr val="accent2">
                    <a:lumMod val="75000"/>
                  </a:schemeClr>
                </a:solidFill>
                <a:latin typeface="Times New Roman" pitchFamily="18" charset="0"/>
                <a:cs typeface="Times New Roman" pitchFamily="18" charset="0"/>
              </a:rPr>
              <a:t>như</a:t>
            </a:r>
            <a:r>
              <a:rPr lang="en-US" sz="3600" dirty="0">
                <a:solidFill>
                  <a:schemeClr val="accent2">
                    <a:lumMod val="75000"/>
                  </a:schemeClr>
                </a:solidFill>
                <a:latin typeface="Times New Roman" pitchFamily="18" charset="0"/>
                <a:cs typeface="Times New Roman" pitchFamily="18" charset="0"/>
              </a:rPr>
              <a:t> ….</a:t>
            </a:r>
          </a:p>
          <a:p>
            <a:pPr marL="342900" indent="-342900">
              <a:buFontTx/>
              <a:buAutoNum type="alphaLcParenR"/>
              <a:defRPr/>
            </a:pPr>
            <a:r>
              <a:rPr lang="en-US" sz="3600" dirty="0">
                <a:solidFill>
                  <a:schemeClr val="accent2">
                    <a:lumMod val="75000"/>
                  </a:schemeClr>
                </a:solidFill>
                <a:latin typeface="Times New Roman" pitchFamily="18" charset="0"/>
                <a:cs typeface="Times New Roman" pitchFamily="18" charset="0"/>
              </a:rPr>
              <a:t> </a:t>
            </a:r>
            <a:r>
              <a:rPr lang="en-US" sz="3600" dirty="0" err="1">
                <a:solidFill>
                  <a:schemeClr val="accent2">
                    <a:lumMod val="75000"/>
                  </a:schemeClr>
                </a:solidFill>
                <a:latin typeface="Times New Roman" pitchFamily="18" charset="0"/>
                <a:cs typeface="Times New Roman" pitchFamily="18" charset="0"/>
              </a:rPr>
              <a:t>Hót</a:t>
            </a:r>
            <a:r>
              <a:rPr lang="en-US" sz="3600" dirty="0">
                <a:solidFill>
                  <a:schemeClr val="accent2">
                    <a:lumMod val="75000"/>
                  </a:schemeClr>
                </a:solidFill>
                <a:latin typeface="Times New Roman" pitchFamily="18" charset="0"/>
                <a:cs typeface="Times New Roman" pitchFamily="18" charset="0"/>
              </a:rPr>
              <a:t> </a:t>
            </a:r>
            <a:r>
              <a:rPr lang="en-US" sz="3600" dirty="0" err="1">
                <a:solidFill>
                  <a:schemeClr val="accent2">
                    <a:lumMod val="75000"/>
                  </a:schemeClr>
                </a:solidFill>
                <a:latin typeface="Times New Roman" pitchFamily="18" charset="0"/>
                <a:cs typeface="Times New Roman" pitchFamily="18" charset="0"/>
              </a:rPr>
              <a:t>như</a:t>
            </a:r>
            <a:r>
              <a:rPr lang="en-US" sz="3600" dirty="0">
                <a:solidFill>
                  <a:schemeClr val="accent2">
                    <a:lumMod val="75000"/>
                  </a:schemeClr>
                </a:solidFill>
                <a:latin typeface="Times New Roman" pitchFamily="18" charset="0"/>
                <a:cs typeface="Times New Roman" pitchFamily="18" charset="0"/>
              </a:rPr>
              <a:t>….</a:t>
            </a:r>
          </a:p>
        </p:txBody>
      </p:sp>
      <p:sp>
        <p:nvSpPr>
          <p:cNvPr id="6" name="TextBox 5"/>
          <p:cNvSpPr txBox="1">
            <a:spLocks noChangeArrowheads="1"/>
          </p:cNvSpPr>
          <p:nvPr/>
        </p:nvSpPr>
        <p:spPr bwMode="auto">
          <a:xfrm>
            <a:off x="762000" y="4633913"/>
            <a:ext cx="91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dirty="0">
                <a:solidFill>
                  <a:srgbClr val="FF0000"/>
                </a:solidFill>
                <a:latin typeface="Times New Roman" pitchFamily="18" charset="0"/>
                <a:cs typeface="Times New Roman" pitchFamily="18" charset="0"/>
              </a:rPr>
              <a:t>vẹt</a:t>
            </a:r>
          </a:p>
        </p:txBody>
      </p:sp>
      <p:sp>
        <p:nvSpPr>
          <p:cNvPr id="7" name="TextBox 6"/>
          <p:cNvSpPr txBox="1">
            <a:spLocks noChangeArrowheads="1"/>
          </p:cNvSpPr>
          <p:nvPr/>
        </p:nvSpPr>
        <p:spPr bwMode="auto">
          <a:xfrm>
            <a:off x="1866900" y="4633913"/>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cs typeface="Times New Roman" pitchFamily="18" charset="0"/>
              </a:rPr>
              <a:t>quạ</a:t>
            </a:r>
          </a:p>
        </p:txBody>
      </p:sp>
      <p:sp>
        <p:nvSpPr>
          <p:cNvPr id="8" name="TextBox 7"/>
          <p:cNvSpPr txBox="1">
            <a:spLocks noChangeArrowheads="1"/>
          </p:cNvSpPr>
          <p:nvPr/>
        </p:nvSpPr>
        <p:spPr bwMode="auto">
          <a:xfrm>
            <a:off x="3086100" y="4695825"/>
            <a:ext cx="1660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cs typeface="Times New Roman" pitchFamily="18" charset="0"/>
              </a:rPr>
              <a:t>kh</a:t>
            </a:r>
            <a:r>
              <a:rPr lang="vi-VN" sz="3600" b="1">
                <a:solidFill>
                  <a:srgbClr val="FF0000"/>
                </a:solidFill>
                <a:latin typeface="Times New Roman" pitchFamily="18" charset="0"/>
                <a:cs typeface="Times New Roman" pitchFamily="18" charset="0"/>
              </a:rPr>
              <a:t>ư</a:t>
            </a:r>
            <a:r>
              <a:rPr lang="en-US" sz="3600" b="1">
                <a:solidFill>
                  <a:srgbClr val="FF0000"/>
                </a:solidFill>
                <a:latin typeface="Times New Roman" pitchFamily="18" charset="0"/>
                <a:cs typeface="Times New Roman" pitchFamily="18" charset="0"/>
              </a:rPr>
              <a:t>ớu</a:t>
            </a:r>
          </a:p>
        </p:txBody>
      </p:sp>
      <p:sp>
        <p:nvSpPr>
          <p:cNvPr id="9" name="TextBox 8"/>
          <p:cNvSpPr txBox="1">
            <a:spLocks noChangeArrowheads="1"/>
          </p:cNvSpPr>
          <p:nvPr/>
        </p:nvSpPr>
        <p:spPr bwMode="auto">
          <a:xfrm>
            <a:off x="4997450" y="4695825"/>
            <a:ext cx="68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cs typeface="Times New Roman" pitchFamily="18" charset="0"/>
              </a:rPr>
              <a:t>cú</a:t>
            </a:r>
          </a:p>
        </p:txBody>
      </p:sp>
      <p:sp>
        <p:nvSpPr>
          <p:cNvPr id="10" name="TextBox 9"/>
          <p:cNvSpPr txBox="1">
            <a:spLocks noChangeArrowheads="1"/>
          </p:cNvSpPr>
          <p:nvPr/>
        </p:nvSpPr>
        <p:spPr bwMode="auto">
          <a:xfrm>
            <a:off x="5989638" y="4695825"/>
            <a:ext cx="876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cs typeface="Times New Roman" pitchFamily="18" charset="0"/>
              </a:rPr>
              <a:t>cắt</a:t>
            </a:r>
          </a:p>
        </p:txBody>
      </p:sp>
    </p:spTree>
    <p:extLst>
      <p:ext uri="{BB962C8B-B14F-4D97-AF65-F5344CB8AC3E}">
        <p14:creationId xmlns:p14="http://schemas.microsoft.com/office/powerpoint/2010/main" val="80608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grpId="1" nodeType="clickEffect">
                                  <p:stCondLst>
                                    <p:cond delay="0"/>
                                  </p:stCondLst>
                                  <p:childTnLst>
                                    <p:animMotion origin="layout" path="M -1.38889E-6 -2.96296E-6 L -0.30295 -0.33171 " pathEditMode="relative" rAng="0" ptsTypes="AA">
                                      <p:cBhvr>
                                        <p:cTn id="6" dur="2000" fill="hold"/>
                                        <p:tgtEl>
                                          <p:spTgt spid="10"/>
                                        </p:tgtEl>
                                        <p:attrNameLst>
                                          <p:attrName>ppt_x</p:attrName>
                                          <p:attrName>ppt_y</p:attrName>
                                        </p:attrNameLst>
                                      </p:cBhvr>
                                      <p:rCtr x="-15156" y="-165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39753" y="1052737"/>
            <a:ext cx="5131837" cy="4009847"/>
          </a:xfrm>
          <a:prstGeom prst="rect">
            <a:avLst/>
          </a:prstGeom>
        </p:spPr>
      </p:pic>
      <p:sp>
        <p:nvSpPr>
          <p:cNvPr id="6" name="TextBox 5"/>
          <p:cNvSpPr txBox="1"/>
          <p:nvPr/>
        </p:nvSpPr>
        <p:spPr>
          <a:xfrm>
            <a:off x="3419872" y="5229201"/>
            <a:ext cx="3168352" cy="607089"/>
          </a:xfrm>
          <a:prstGeom prst="rect">
            <a:avLst/>
          </a:prstGeom>
          <a:noFill/>
        </p:spPr>
        <p:txBody>
          <a:bodyPr wrap="square" rtlCol="0">
            <a:spAutoFit/>
          </a:bodyPr>
          <a:lstStyle/>
          <a:p>
            <a:r>
              <a:rPr lang="en-US" sz="3345" b="1" dirty="0" err="1">
                <a:solidFill>
                  <a:srgbClr val="FF0000"/>
                </a:solidFill>
              </a:rPr>
              <a:t>Nhanh</a:t>
            </a:r>
            <a:r>
              <a:rPr lang="en-US" sz="3345" b="1" dirty="0">
                <a:solidFill>
                  <a:srgbClr val="FF0000"/>
                </a:solidFill>
              </a:rPr>
              <a:t> </a:t>
            </a:r>
            <a:r>
              <a:rPr lang="en-US" sz="3345" b="1" dirty="0" err="1">
                <a:solidFill>
                  <a:srgbClr val="FF0000"/>
                </a:solidFill>
              </a:rPr>
              <a:t>như</a:t>
            </a:r>
            <a:r>
              <a:rPr lang="en-US" sz="3345" b="1" dirty="0">
                <a:solidFill>
                  <a:srgbClr val="FF0000"/>
                </a:solidFill>
              </a:rPr>
              <a:t> </a:t>
            </a:r>
            <a:r>
              <a:rPr lang="en-US" sz="3345" b="1" dirty="0" err="1">
                <a:solidFill>
                  <a:srgbClr val="FF0000"/>
                </a:solidFill>
              </a:rPr>
              <a:t>cắt</a:t>
            </a:r>
            <a:endParaRPr lang="en-US" sz="3345" b="1" dirty="0">
              <a:solidFill>
                <a:srgbClr val="FF0000"/>
              </a:solidFill>
            </a:endParaRPr>
          </a:p>
        </p:txBody>
      </p:sp>
    </p:spTree>
    <p:extLst>
      <p:ext uri="{BB962C8B-B14F-4D97-AF65-F5344CB8AC3E}">
        <p14:creationId xmlns:p14="http://schemas.microsoft.com/office/powerpoint/2010/main" val="685049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42900" y="304800"/>
            <a:ext cx="8229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400" b="1" u="sng">
                <a:latin typeface="Times New Roman" pitchFamily="18" charset="0"/>
                <a:cs typeface="Times New Roman" pitchFamily="18" charset="0"/>
              </a:rPr>
              <a:t>Bài tập 2</a:t>
            </a:r>
            <a:r>
              <a:rPr lang="en-US" altLang="en-US" sz="2400" b="1">
                <a:latin typeface="Times New Roman" pitchFamily="18" charset="0"/>
                <a:cs typeface="Times New Roman" pitchFamily="18" charset="0"/>
              </a:rPr>
              <a:t>: Hãy chọn tên các loài chim thích hợp với mỗi chỗ trống dưới đây:</a:t>
            </a:r>
          </a:p>
        </p:txBody>
      </p:sp>
      <p:sp>
        <p:nvSpPr>
          <p:cNvPr id="3" name="TextBox 2">
            <a:extLst>
              <a:ext uri="{FF2B5EF4-FFF2-40B4-BE49-F238E27FC236}">
                <a16:creationId xmlns="" xmlns:a16="http://schemas.microsoft.com/office/drawing/2014/main" id="{FC87B13F-95BD-4DFA-AAA2-746334E41B01}"/>
              </a:ext>
            </a:extLst>
          </p:cNvPr>
          <p:cNvSpPr txBox="1"/>
          <p:nvPr/>
        </p:nvSpPr>
        <p:spPr>
          <a:xfrm>
            <a:off x="914400" y="1231611"/>
            <a:ext cx="5257800" cy="2862263"/>
          </a:xfrm>
          <a:prstGeom prst="rect">
            <a:avLst/>
          </a:prstGeom>
          <a:noFill/>
        </p:spPr>
        <p:txBody>
          <a:bodyPr>
            <a:spAutoFit/>
          </a:bodyPr>
          <a:lstStyle/>
          <a:p>
            <a:pPr marL="342900" indent="-342900">
              <a:buFontTx/>
              <a:buAutoNum type="alphaLcParenR"/>
              <a:defRPr/>
            </a:pPr>
            <a:r>
              <a:rPr lang="en-US" sz="3600" dirty="0">
                <a:solidFill>
                  <a:schemeClr val="accent2">
                    <a:lumMod val="75000"/>
                  </a:schemeClr>
                </a:solidFill>
                <a:latin typeface="Times New Roman" pitchFamily="18" charset="0"/>
                <a:cs typeface="Times New Roman" pitchFamily="18" charset="0"/>
              </a:rPr>
              <a:t> Đen </a:t>
            </a:r>
            <a:r>
              <a:rPr lang="en-US" sz="3600" dirty="0" smtClean="0">
                <a:solidFill>
                  <a:schemeClr val="accent2">
                    <a:lumMod val="75000"/>
                  </a:schemeClr>
                </a:solidFill>
                <a:latin typeface="Times New Roman" pitchFamily="18" charset="0"/>
                <a:cs typeface="Times New Roman" pitchFamily="18" charset="0"/>
              </a:rPr>
              <a:t>như </a:t>
            </a:r>
            <a:r>
              <a:rPr lang="en-US" sz="3600" dirty="0" smtClean="0">
                <a:solidFill>
                  <a:srgbClr val="FF0000"/>
                </a:solidFill>
                <a:latin typeface="Times New Roman" pitchFamily="18" charset="0"/>
                <a:cs typeface="Times New Roman" pitchFamily="18" charset="0"/>
              </a:rPr>
              <a:t>quạ</a:t>
            </a:r>
            <a:endParaRPr lang="en-US" sz="3600" dirty="0">
              <a:solidFill>
                <a:srgbClr val="FF0000"/>
              </a:solidFill>
              <a:latin typeface="Times New Roman" pitchFamily="18" charset="0"/>
              <a:cs typeface="Times New Roman" pitchFamily="18" charset="0"/>
            </a:endParaRPr>
          </a:p>
          <a:p>
            <a:pPr marL="342900" indent="-342900">
              <a:buFontTx/>
              <a:buAutoNum type="alphaLcParenR"/>
              <a:defRPr/>
            </a:pPr>
            <a:r>
              <a:rPr lang="en-US" sz="3600" dirty="0">
                <a:solidFill>
                  <a:schemeClr val="accent2">
                    <a:lumMod val="75000"/>
                  </a:schemeClr>
                </a:solidFill>
                <a:latin typeface="Times New Roman" pitchFamily="18" charset="0"/>
                <a:cs typeface="Times New Roman" pitchFamily="18" charset="0"/>
              </a:rPr>
              <a:t> Hôi </a:t>
            </a:r>
            <a:r>
              <a:rPr lang="en-US" sz="3600" dirty="0" smtClean="0">
                <a:solidFill>
                  <a:schemeClr val="accent2">
                    <a:lumMod val="75000"/>
                  </a:schemeClr>
                </a:solidFill>
                <a:latin typeface="Times New Roman" pitchFamily="18" charset="0"/>
                <a:cs typeface="Times New Roman" pitchFamily="18" charset="0"/>
              </a:rPr>
              <a:t>như </a:t>
            </a:r>
            <a:r>
              <a:rPr lang="en-US" sz="3600" dirty="0" smtClean="0">
                <a:solidFill>
                  <a:srgbClr val="FF0000"/>
                </a:solidFill>
                <a:latin typeface="Times New Roman" pitchFamily="18" charset="0"/>
                <a:cs typeface="Times New Roman" pitchFamily="18" charset="0"/>
              </a:rPr>
              <a:t>cú</a:t>
            </a:r>
            <a:endParaRPr lang="en-US" sz="3600" dirty="0">
              <a:solidFill>
                <a:srgbClr val="FF0000"/>
              </a:solidFill>
              <a:latin typeface="Times New Roman" pitchFamily="18" charset="0"/>
              <a:cs typeface="Times New Roman" pitchFamily="18" charset="0"/>
            </a:endParaRPr>
          </a:p>
          <a:p>
            <a:pPr marL="342900" indent="-342900">
              <a:buFontTx/>
              <a:buAutoNum type="alphaLcParenR"/>
              <a:defRPr/>
            </a:pPr>
            <a:r>
              <a:rPr lang="en-US" sz="3600" dirty="0">
                <a:solidFill>
                  <a:schemeClr val="accent2">
                    <a:lumMod val="75000"/>
                  </a:schemeClr>
                </a:solidFill>
                <a:latin typeface="Times New Roman" pitchFamily="18" charset="0"/>
                <a:cs typeface="Times New Roman" pitchFamily="18" charset="0"/>
              </a:rPr>
              <a:t> Nhanh </a:t>
            </a:r>
            <a:r>
              <a:rPr lang="en-US" sz="3600" dirty="0" smtClean="0">
                <a:solidFill>
                  <a:schemeClr val="accent2">
                    <a:lumMod val="75000"/>
                  </a:schemeClr>
                </a:solidFill>
                <a:latin typeface="Times New Roman" pitchFamily="18" charset="0"/>
                <a:cs typeface="Times New Roman" pitchFamily="18" charset="0"/>
              </a:rPr>
              <a:t>như </a:t>
            </a:r>
            <a:r>
              <a:rPr lang="en-US" sz="3600" dirty="0" smtClean="0">
                <a:solidFill>
                  <a:srgbClr val="FF0000"/>
                </a:solidFill>
                <a:latin typeface="Times New Roman" pitchFamily="18" charset="0"/>
                <a:cs typeface="Times New Roman" pitchFamily="18" charset="0"/>
              </a:rPr>
              <a:t>cắt</a:t>
            </a:r>
            <a:endParaRPr lang="en-US" sz="3600" dirty="0">
              <a:solidFill>
                <a:srgbClr val="FF0000"/>
              </a:solidFill>
              <a:latin typeface="Times New Roman" pitchFamily="18" charset="0"/>
              <a:cs typeface="Times New Roman" pitchFamily="18" charset="0"/>
            </a:endParaRPr>
          </a:p>
          <a:p>
            <a:pPr marL="342900" indent="-342900">
              <a:buFontTx/>
              <a:buAutoNum type="alphaLcParenR"/>
              <a:defRPr/>
            </a:pPr>
            <a:r>
              <a:rPr lang="en-US" sz="3600" dirty="0">
                <a:solidFill>
                  <a:schemeClr val="accent2">
                    <a:lumMod val="75000"/>
                  </a:schemeClr>
                </a:solidFill>
                <a:latin typeface="Times New Roman" pitchFamily="18" charset="0"/>
                <a:cs typeface="Times New Roman" pitchFamily="18" charset="0"/>
              </a:rPr>
              <a:t> </a:t>
            </a:r>
            <a:r>
              <a:rPr lang="en-US" sz="3600" dirty="0" err="1">
                <a:solidFill>
                  <a:schemeClr val="accent2">
                    <a:lumMod val="75000"/>
                  </a:schemeClr>
                </a:solidFill>
                <a:latin typeface="Times New Roman" pitchFamily="18" charset="0"/>
                <a:cs typeface="Times New Roman" pitchFamily="18" charset="0"/>
              </a:rPr>
              <a:t>Nói</a:t>
            </a:r>
            <a:r>
              <a:rPr lang="en-US" sz="3600" dirty="0">
                <a:solidFill>
                  <a:schemeClr val="accent2">
                    <a:lumMod val="75000"/>
                  </a:schemeClr>
                </a:solidFill>
                <a:latin typeface="Times New Roman" pitchFamily="18" charset="0"/>
                <a:cs typeface="Times New Roman" pitchFamily="18" charset="0"/>
              </a:rPr>
              <a:t> </a:t>
            </a:r>
            <a:r>
              <a:rPr lang="en-US" sz="3600" dirty="0" err="1">
                <a:solidFill>
                  <a:schemeClr val="accent2">
                    <a:lumMod val="75000"/>
                  </a:schemeClr>
                </a:solidFill>
                <a:latin typeface="Times New Roman" pitchFamily="18" charset="0"/>
                <a:cs typeface="Times New Roman" pitchFamily="18" charset="0"/>
              </a:rPr>
              <a:t>như</a:t>
            </a:r>
            <a:r>
              <a:rPr lang="en-US" sz="3600" dirty="0">
                <a:solidFill>
                  <a:schemeClr val="accent2">
                    <a:lumMod val="75000"/>
                  </a:schemeClr>
                </a:solidFill>
                <a:latin typeface="Times New Roman" pitchFamily="18" charset="0"/>
                <a:cs typeface="Times New Roman" pitchFamily="18" charset="0"/>
              </a:rPr>
              <a:t> ….</a:t>
            </a:r>
          </a:p>
          <a:p>
            <a:pPr marL="342900" indent="-342900">
              <a:buFontTx/>
              <a:buAutoNum type="alphaLcParenR"/>
              <a:defRPr/>
            </a:pPr>
            <a:r>
              <a:rPr lang="en-US" sz="3600" dirty="0">
                <a:solidFill>
                  <a:schemeClr val="accent2">
                    <a:lumMod val="75000"/>
                  </a:schemeClr>
                </a:solidFill>
                <a:latin typeface="Times New Roman" pitchFamily="18" charset="0"/>
                <a:cs typeface="Times New Roman" pitchFamily="18" charset="0"/>
              </a:rPr>
              <a:t> </a:t>
            </a:r>
            <a:r>
              <a:rPr lang="en-US" sz="3600" dirty="0" err="1">
                <a:solidFill>
                  <a:schemeClr val="accent2">
                    <a:lumMod val="75000"/>
                  </a:schemeClr>
                </a:solidFill>
                <a:latin typeface="Times New Roman" pitchFamily="18" charset="0"/>
                <a:cs typeface="Times New Roman" pitchFamily="18" charset="0"/>
              </a:rPr>
              <a:t>Hót</a:t>
            </a:r>
            <a:r>
              <a:rPr lang="en-US" sz="3600" dirty="0">
                <a:solidFill>
                  <a:schemeClr val="accent2">
                    <a:lumMod val="75000"/>
                  </a:schemeClr>
                </a:solidFill>
                <a:latin typeface="Times New Roman" pitchFamily="18" charset="0"/>
                <a:cs typeface="Times New Roman" pitchFamily="18" charset="0"/>
              </a:rPr>
              <a:t> </a:t>
            </a:r>
            <a:r>
              <a:rPr lang="en-US" sz="3600" dirty="0" err="1">
                <a:solidFill>
                  <a:schemeClr val="accent2">
                    <a:lumMod val="75000"/>
                  </a:schemeClr>
                </a:solidFill>
                <a:latin typeface="Times New Roman" pitchFamily="18" charset="0"/>
                <a:cs typeface="Times New Roman" pitchFamily="18" charset="0"/>
              </a:rPr>
              <a:t>như</a:t>
            </a:r>
            <a:r>
              <a:rPr lang="en-US" sz="3600" dirty="0">
                <a:solidFill>
                  <a:schemeClr val="accent2">
                    <a:lumMod val="75000"/>
                  </a:schemeClr>
                </a:solidFill>
                <a:latin typeface="Times New Roman" pitchFamily="18" charset="0"/>
                <a:cs typeface="Times New Roman" pitchFamily="18" charset="0"/>
              </a:rPr>
              <a:t>….</a:t>
            </a:r>
          </a:p>
        </p:txBody>
      </p:sp>
      <p:sp>
        <p:nvSpPr>
          <p:cNvPr id="6" name="TextBox 5"/>
          <p:cNvSpPr txBox="1">
            <a:spLocks noChangeArrowheads="1"/>
          </p:cNvSpPr>
          <p:nvPr/>
        </p:nvSpPr>
        <p:spPr bwMode="auto">
          <a:xfrm>
            <a:off x="762000" y="4633913"/>
            <a:ext cx="91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dirty="0">
                <a:solidFill>
                  <a:srgbClr val="FF0000"/>
                </a:solidFill>
                <a:latin typeface="Times New Roman" pitchFamily="18" charset="0"/>
                <a:cs typeface="Times New Roman" pitchFamily="18" charset="0"/>
              </a:rPr>
              <a:t>vẹt</a:t>
            </a:r>
          </a:p>
        </p:txBody>
      </p:sp>
      <p:sp>
        <p:nvSpPr>
          <p:cNvPr id="7" name="TextBox 6"/>
          <p:cNvSpPr txBox="1">
            <a:spLocks noChangeArrowheads="1"/>
          </p:cNvSpPr>
          <p:nvPr/>
        </p:nvSpPr>
        <p:spPr bwMode="auto">
          <a:xfrm>
            <a:off x="1866900" y="4633913"/>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cs typeface="Times New Roman" pitchFamily="18" charset="0"/>
              </a:rPr>
              <a:t>quạ</a:t>
            </a:r>
          </a:p>
        </p:txBody>
      </p:sp>
      <p:sp>
        <p:nvSpPr>
          <p:cNvPr id="8" name="TextBox 7"/>
          <p:cNvSpPr txBox="1">
            <a:spLocks noChangeArrowheads="1"/>
          </p:cNvSpPr>
          <p:nvPr/>
        </p:nvSpPr>
        <p:spPr bwMode="auto">
          <a:xfrm>
            <a:off x="3086100" y="4695825"/>
            <a:ext cx="1660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cs typeface="Times New Roman" pitchFamily="18" charset="0"/>
              </a:rPr>
              <a:t>kh</a:t>
            </a:r>
            <a:r>
              <a:rPr lang="vi-VN" sz="3600" b="1">
                <a:solidFill>
                  <a:srgbClr val="FF0000"/>
                </a:solidFill>
                <a:latin typeface="Times New Roman" pitchFamily="18" charset="0"/>
                <a:cs typeface="Times New Roman" pitchFamily="18" charset="0"/>
              </a:rPr>
              <a:t>ư</a:t>
            </a:r>
            <a:r>
              <a:rPr lang="en-US" sz="3600" b="1">
                <a:solidFill>
                  <a:srgbClr val="FF0000"/>
                </a:solidFill>
                <a:latin typeface="Times New Roman" pitchFamily="18" charset="0"/>
                <a:cs typeface="Times New Roman" pitchFamily="18" charset="0"/>
              </a:rPr>
              <a:t>ớu</a:t>
            </a:r>
          </a:p>
        </p:txBody>
      </p:sp>
      <p:sp>
        <p:nvSpPr>
          <p:cNvPr id="9" name="TextBox 8"/>
          <p:cNvSpPr txBox="1">
            <a:spLocks noChangeArrowheads="1"/>
          </p:cNvSpPr>
          <p:nvPr/>
        </p:nvSpPr>
        <p:spPr bwMode="auto">
          <a:xfrm>
            <a:off x="4997450" y="4695825"/>
            <a:ext cx="68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cs typeface="Times New Roman" pitchFamily="18" charset="0"/>
              </a:rPr>
              <a:t>cú</a:t>
            </a:r>
          </a:p>
        </p:txBody>
      </p:sp>
      <p:sp>
        <p:nvSpPr>
          <p:cNvPr id="10" name="TextBox 9"/>
          <p:cNvSpPr txBox="1">
            <a:spLocks noChangeArrowheads="1"/>
          </p:cNvSpPr>
          <p:nvPr/>
        </p:nvSpPr>
        <p:spPr bwMode="auto">
          <a:xfrm>
            <a:off x="5989638" y="4695825"/>
            <a:ext cx="876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cs typeface="Times New Roman" pitchFamily="18" charset="0"/>
              </a:rPr>
              <a:t>cắt</a:t>
            </a:r>
          </a:p>
        </p:txBody>
      </p:sp>
    </p:spTree>
    <p:extLst>
      <p:ext uri="{BB962C8B-B14F-4D97-AF65-F5344CB8AC3E}">
        <p14:creationId xmlns:p14="http://schemas.microsoft.com/office/powerpoint/2010/main" val="2071133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grpId="1" nodeType="clickEffect">
                                  <p:stCondLst>
                                    <p:cond delay="0"/>
                                  </p:stCondLst>
                                  <p:childTnLst>
                                    <p:animMotion origin="layout" path="M -3.33333E-6 4.81481E-6 L 0.25 -0.2338 " pathEditMode="relative" rAng="0" ptsTypes="AA">
                                      <p:cBhvr>
                                        <p:cTn id="6" dur="2000" fill="hold"/>
                                        <p:tgtEl>
                                          <p:spTgt spid="6"/>
                                        </p:tgtEl>
                                        <p:attrNameLst>
                                          <p:attrName>ppt_x</p:attrName>
                                          <p:attrName>ppt_y</p:attrName>
                                        </p:attrNameLst>
                                      </p:cBhvr>
                                      <p:rCtr x="12500" y="-1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81107" y="1575313"/>
            <a:ext cx="4865930" cy="3417736"/>
          </a:xfrm>
          <a:prstGeom prst="rect">
            <a:avLst/>
          </a:prstGeom>
        </p:spPr>
      </p:pic>
      <p:sp>
        <p:nvSpPr>
          <p:cNvPr id="5" name="TextBox 4"/>
          <p:cNvSpPr txBox="1"/>
          <p:nvPr/>
        </p:nvSpPr>
        <p:spPr>
          <a:xfrm>
            <a:off x="3419872" y="5229201"/>
            <a:ext cx="2736304" cy="607089"/>
          </a:xfrm>
          <a:prstGeom prst="rect">
            <a:avLst/>
          </a:prstGeom>
          <a:noFill/>
        </p:spPr>
        <p:txBody>
          <a:bodyPr wrap="square" rtlCol="0">
            <a:spAutoFit/>
          </a:bodyPr>
          <a:lstStyle/>
          <a:p>
            <a:r>
              <a:rPr lang="vi-VN" sz="3345" b="1" dirty="0">
                <a:solidFill>
                  <a:srgbClr val="FF0000"/>
                </a:solidFill>
              </a:rPr>
              <a:t>Nói nh</a:t>
            </a:r>
            <a:r>
              <a:rPr lang="en-US" sz="3345" b="1" dirty="0">
                <a:solidFill>
                  <a:srgbClr val="FF0000"/>
                </a:solidFill>
              </a:rPr>
              <a:t>ư</a:t>
            </a:r>
            <a:r>
              <a:rPr lang="vi-VN" sz="3345" b="1" dirty="0">
                <a:solidFill>
                  <a:srgbClr val="FF0000"/>
                </a:solidFill>
              </a:rPr>
              <a:t> vẹt</a:t>
            </a:r>
            <a:endParaRPr lang="en-US" sz="3345" b="1" dirty="0">
              <a:solidFill>
                <a:srgbClr val="FF0000"/>
              </a:solidFill>
            </a:endParaRPr>
          </a:p>
        </p:txBody>
      </p:sp>
    </p:spTree>
    <p:extLst>
      <p:ext uri="{BB962C8B-B14F-4D97-AF65-F5344CB8AC3E}">
        <p14:creationId xmlns:p14="http://schemas.microsoft.com/office/powerpoint/2010/main" val="3511234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42900" y="304800"/>
            <a:ext cx="8229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400" b="1" u="sng">
                <a:latin typeface="Times New Roman" pitchFamily="18" charset="0"/>
                <a:cs typeface="Times New Roman" pitchFamily="18" charset="0"/>
              </a:rPr>
              <a:t>Bài tập 2</a:t>
            </a:r>
            <a:r>
              <a:rPr lang="en-US" altLang="en-US" sz="2400" b="1">
                <a:latin typeface="Times New Roman" pitchFamily="18" charset="0"/>
                <a:cs typeface="Times New Roman" pitchFamily="18" charset="0"/>
              </a:rPr>
              <a:t>: Hãy chọn tên các loài chim thích hợp với mỗi chỗ trống dưới đây:</a:t>
            </a:r>
          </a:p>
        </p:txBody>
      </p:sp>
      <p:sp>
        <p:nvSpPr>
          <p:cNvPr id="3" name="TextBox 2">
            <a:extLst>
              <a:ext uri="{FF2B5EF4-FFF2-40B4-BE49-F238E27FC236}">
                <a16:creationId xmlns="" xmlns:a16="http://schemas.microsoft.com/office/drawing/2014/main" id="{FC87B13F-95BD-4DFA-AAA2-746334E41B01}"/>
              </a:ext>
            </a:extLst>
          </p:cNvPr>
          <p:cNvSpPr txBox="1"/>
          <p:nvPr/>
        </p:nvSpPr>
        <p:spPr>
          <a:xfrm>
            <a:off x="914400" y="1045296"/>
            <a:ext cx="5257800" cy="2862263"/>
          </a:xfrm>
          <a:prstGeom prst="rect">
            <a:avLst/>
          </a:prstGeom>
          <a:noFill/>
        </p:spPr>
        <p:txBody>
          <a:bodyPr>
            <a:spAutoFit/>
          </a:bodyPr>
          <a:lstStyle/>
          <a:p>
            <a:pPr marL="342900" indent="-342900">
              <a:buFontTx/>
              <a:buAutoNum type="alphaLcParenR"/>
              <a:defRPr/>
            </a:pPr>
            <a:r>
              <a:rPr lang="en-US" sz="3600" dirty="0">
                <a:solidFill>
                  <a:schemeClr val="accent2">
                    <a:lumMod val="75000"/>
                  </a:schemeClr>
                </a:solidFill>
                <a:latin typeface="Times New Roman" pitchFamily="18" charset="0"/>
                <a:cs typeface="Times New Roman" pitchFamily="18" charset="0"/>
              </a:rPr>
              <a:t> Đen </a:t>
            </a:r>
            <a:r>
              <a:rPr lang="en-US" sz="3600" dirty="0" smtClean="0">
                <a:solidFill>
                  <a:schemeClr val="accent2">
                    <a:lumMod val="75000"/>
                  </a:schemeClr>
                </a:solidFill>
                <a:latin typeface="Times New Roman" pitchFamily="18" charset="0"/>
                <a:cs typeface="Times New Roman" pitchFamily="18" charset="0"/>
              </a:rPr>
              <a:t>như </a:t>
            </a:r>
            <a:r>
              <a:rPr lang="en-US" sz="3600" dirty="0" smtClean="0">
                <a:solidFill>
                  <a:srgbClr val="FF0000"/>
                </a:solidFill>
                <a:latin typeface="Times New Roman" pitchFamily="18" charset="0"/>
                <a:cs typeface="Times New Roman" pitchFamily="18" charset="0"/>
              </a:rPr>
              <a:t>quạ</a:t>
            </a:r>
            <a:endParaRPr lang="en-US" sz="3600" dirty="0">
              <a:solidFill>
                <a:srgbClr val="FF0000"/>
              </a:solidFill>
              <a:latin typeface="Times New Roman" pitchFamily="18" charset="0"/>
              <a:cs typeface="Times New Roman" pitchFamily="18" charset="0"/>
            </a:endParaRPr>
          </a:p>
          <a:p>
            <a:pPr marL="342900" indent="-342900">
              <a:buFontTx/>
              <a:buAutoNum type="alphaLcParenR"/>
              <a:defRPr/>
            </a:pPr>
            <a:r>
              <a:rPr lang="en-US" sz="3600" dirty="0">
                <a:solidFill>
                  <a:schemeClr val="accent2">
                    <a:lumMod val="75000"/>
                  </a:schemeClr>
                </a:solidFill>
                <a:latin typeface="Times New Roman" pitchFamily="18" charset="0"/>
                <a:cs typeface="Times New Roman" pitchFamily="18" charset="0"/>
              </a:rPr>
              <a:t> Hôi </a:t>
            </a:r>
            <a:r>
              <a:rPr lang="en-US" sz="3600" dirty="0" smtClean="0">
                <a:solidFill>
                  <a:schemeClr val="accent2">
                    <a:lumMod val="75000"/>
                  </a:schemeClr>
                </a:solidFill>
                <a:latin typeface="Times New Roman" pitchFamily="18" charset="0"/>
                <a:cs typeface="Times New Roman" pitchFamily="18" charset="0"/>
              </a:rPr>
              <a:t>như </a:t>
            </a:r>
            <a:r>
              <a:rPr lang="en-US" sz="3600" dirty="0" smtClean="0">
                <a:solidFill>
                  <a:srgbClr val="FF0000"/>
                </a:solidFill>
                <a:latin typeface="Times New Roman" pitchFamily="18" charset="0"/>
                <a:cs typeface="Times New Roman" pitchFamily="18" charset="0"/>
              </a:rPr>
              <a:t>cú</a:t>
            </a:r>
            <a:endParaRPr lang="en-US" sz="3600" dirty="0">
              <a:solidFill>
                <a:srgbClr val="FF0000"/>
              </a:solidFill>
              <a:latin typeface="Times New Roman" pitchFamily="18" charset="0"/>
              <a:cs typeface="Times New Roman" pitchFamily="18" charset="0"/>
            </a:endParaRPr>
          </a:p>
          <a:p>
            <a:pPr marL="342900" indent="-342900">
              <a:buFontTx/>
              <a:buAutoNum type="alphaLcParenR"/>
              <a:defRPr/>
            </a:pPr>
            <a:r>
              <a:rPr lang="en-US" sz="3600" dirty="0">
                <a:solidFill>
                  <a:schemeClr val="accent2">
                    <a:lumMod val="75000"/>
                  </a:schemeClr>
                </a:solidFill>
                <a:latin typeface="Times New Roman" pitchFamily="18" charset="0"/>
                <a:cs typeface="Times New Roman" pitchFamily="18" charset="0"/>
              </a:rPr>
              <a:t> Nhanh </a:t>
            </a:r>
            <a:r>
              <a:rPr lang="en-US" sz="3600" dirty="0" smtClean="0">
                <a:solidFill>
                  <a:schemeClr val="accent2">
                    <a:lumMod val="75000"/>
                  </a:schemeClr>
                </a:solidFill>
                <a:latin typeface="Times New Roman" pitchFamily="18" charset="0"/>
                <a:cs typeface="Times New Roman" pitchFamily="18" charset="0"/>
              </a:rPr>
              <a:t>như</a:t>
            </a:r>
            <a:r>
              <a:rPr lang="en-US" sz="3600" dirty="0">
                <a:solidFill>
                  <a:schemeClr val="accent2">
                    <a:lumMod val="75000"/>
                  </a:schemeClr>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cắt</a:t>
            </a:r>
            <a:endParaRPr lang="en-US" sz="3600" dirty="0">
              <a:solidFill>
                <a:srgbClr val="FF0000"/>
              </a:solidFill>
              <a:latin typeface="Times New Roman" pitchFamily="18" charset="0"/>
              <a:cs typeface="Times New Roman" pitchFamily="18" charset="0"/>
            </a:endParaRPr>
          </a:p>
          <a:p>
            <a:pPr marL="342900" indent="-342900">
              <a:buFontTx/>
              <a:buAutoNum type="alphaLcParenR"/>
              <a:defRPr/>
            </a:pPr>
            <a:r>
              <a:rPr lang="en-US" sz="3600" dirty="0">
                <a:solidFill>
                  <a:schemeClr val="accent2">
                    <a:lumMod val="75000"/>
                  </a:schemeClr>
                </a:solidFill>
                <a:latin typeface="Times New Roman" pitchFamily="18" charset="0"/>
                <a:cs typeface="Times New Roman" pitchFamily="18" charset="0"/>
              </a:rPr>
              <a:t> Nói </a:t>
            </a:r>
            <a:r>
              <a:rPr lang="en-US" sz="3600" dirty="0" smtClean="0">
                <a:solidFill>
                  <a:schemeClr val="accent2">
                    <a:lumMod val="75000"/>
                  </a:schemeClr>
                </a:solidFill>
                <a:latin typeface="Times New Roman" pitchFamily="18" charset="0"/>
                <a:cs typeface="Times New Roman" pitchFamily="18" charset="0"/>
              </a:rPr>
              <a:t>như</a:t>
            </a:r>
            <a:r>
              <a:rPr lang="en-US" sz="3600" dirty="0">
                <a:solidFill>
                  <a:schemeClr val="accent2">
                    <a:lumMod val="75000"/>
                  </a:schemeClr>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vẹt</a:t>
            </a:r>
            <a:endParaRPr lang="en-US" sz="3600" dirty="0">
              <a:solidFill>
                <a:srgbClr val="FF0000"/>
              </a:solidFill>
              <a:latin typeface="Times New Roman" pitchFamily="18" charset="0"/>
              <a:cs typeface="Times New Roman" pitchFamily="18" charset="0"/>
            </a:endParaRPr>
          </a:p>
          <a:p>
            <a:pPr marL="342900" indent="-342900">
              <a:buFontTx/>
              <a:buAutoNum type="alphaLcParenR"/>
              <a:defRPr/>
            </a:pPr>
            <a:r>
              <a:rPr lang="en-US" sz="3600" dirty="0">
                <a:solidFill>
                  <a:schemeClr val="accent2">
                    <a:lumMod val="75000"/>
                  </a:schemeClr>
                </a:solidFill>
                <a:latin typeface="Times New Roman" pitchFamily="18" charset="0"/>
                <a:cs typeface="Times New Roman" pitchFamily="18" charset="0"/>
              </a:rPr>
              <a:t> </a:t>
            </a:r>
            <a:r>
              <a:rPr lang="en-US" sz="3600" dirty="0" err="1">
                <a:solidFill>
                  <a:schemeClr val="accent2">
                    <a:lumMod val="75000"/>
                  </a:schemeClr>
                </a:solidFill>
                <a:latin typeface="Times New Roman" pitchFamily="18" charset="0"/>
                <a:cs typeface="Times New Roman" pitchFamily="18" charset="0"/>
              </a:rPr>
              <a:t>Hót</a:t>
            </a:r>
            <a:r>
              <a:rPr lang="en-US" sz="3600" dirty="0">
                <a:solidFill>
                  <a:schemeClr val="accent2">
                    <a:lumMod val="75000"/>
                  </a:schemeClr>
                </a:solidFill>
                <a:latin typeface="Times New Roman" pitchFamily="18" charset="0"/>
                <a:cs typeface="Times New Roman" pitchFamily="18" charset="0"/>
              </a:rPr>
              <a:t> </a:t>
            </a:r>
            <a:r>
              <a:rPr lang="en-US" sz="3600" dirty="0" err="1">
                <a:solidFill>
                  <a:schemeClr val="accent2">
                    <a:lumMod val="75000"/>
                  </a:schemeClr>
                </a:solidFill>
                <a:latin typeface="Times New Roman" pitchFamily="18" charset="0"/>
                <a:cs typeface="Times New Roman" pitchFamily="18" charset="0"/>
              </a:rPr>
              <a:t>như</a:t>
            </a:r>
            <a:r>
              <a:rPr lang="en-US" sz="3600" dirty="0">
                <a:solidFill>
                  <a:schemeClr val="accent2">
                    <a:lumMod val="75000"/>
                  </a:schemeClr>
                </a:solidFill>
                <a:latin typeface="Times New Roman" pitchFamily="18" charset="0"/>
                <a:cs typeface="Times New Roman" pitchFamily="18" charset="0"/>
              </a:rPr>
              <a:t>….</a:t>
            </a:r>
          </a:p>
        </p:txBody>
      </p:sp>
      <p:sp>
        <p:nvSpPr>
          <p:cNvPr id="6" name="TextBox 5"/>
          <p:cNvSpPr txBox="1">
            <a:spLocks noChangeArrowheads="1"/>
          </p:cNvSpPr>
          <p:nvPr/>
        </p:nvSpPr>
        <p:spPr bwMode="auto">
          <a:xfrm>
            <a:off x="762000" y="4633913"/>
            <a:ext cx="91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dirty="0">
                <a:solidFill>
                  <a:srgbClr val="FF0000"/>
                </a:solidFill>
                <a:latin typeface="Times New Roman" pitchFamily="18" charset="0"/>
                <a:cs typeface="Times New Roman" pitchFamily="18" charset="0"/>
              </a:rPr>
              <a:t>vẹt</a:t>
            </a:r>
          </a:p>
        </p:txBody>
      </p:sp>
      <p:sp>
        <p:nvSpPr>
          <p:cNvPr id="7" name="TextBox 6"/>
          <p:cNvSpPr txBox="1">
            <a:spLocks noChangeArrowheads="1"/>
          </p:cNvSpPr>
          <p:nvPr/>
        </p:nvSpPr>
        <p:spPr bwMode="auto">
          <a:xfrm>
            <a:off x="1866900" y="4633913"/>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cs typeface="Times New Roman" pitchFamily="18" charset="0"/>
              </a:rPr>
              <a:t>quạ</a:t>
            </a:r>
          </a:p>
        </p:txBody>
      </p:sp>
      <p:sp>
        <p:nvSpPr>
          <p:cNvPr id="8" name="TextBox 7"/>
          <p:cNvSpPr txBox="1">
            <a:spLocks noChangeArrowheads="1"/>
          </p:cNvSpPr>
          <p:nvPr/>
        </p:nvSpPr>
        <p:spPr bwMode="auto">
          <a:xfrm>
            <a:off x="3086100" y="4695825"/>
            <a:ext cx="1660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cs typeface="Times New Roman" pitchFamily="18" charset="0"/>
              </a:rPr>
              <a:t>kh</a:t>
            </a:r>
            <a:r>
              <a:rPr lang="vi-VN" sz="3600" b="1">
                <a:solidFill>
                  <a:srgbClr val="FF0000"/>
                </a:solidFill>
                <a:latin typeface="Times New Roman" pitchFamily="18" charset="0"/>
                <a:cs typeface="Times New Roman" pitchFamily="18" charset="0"/>
              </a:rPr>
              <a:t>ư</a:t>
            </a:r>
            <a:r>
              <a:rPr lang="en-US" sz="3600" b="1">
                <a:solidFill>
                  <a:srgbClr val="FF0000"/>
                </a:solidFill>
                <a:latin typeface="Times New Roman" pitchFamily="18" charset="0"/>
                <a:cs typeface="Times New Roman" pitchFamily="18" charset="0"/>
              </a:rPr>
              <a:t>ớu</a:t>
            </a:r>
          </a:p>
        </p:txBody>
      </p:sp>
      <p:sp>
        <p:nvSpPr>
          <p:cNvPr id="9" name="TextBox 8"/>
          <p:cNvSpPr txBox="1">
            <a:spLocks noChangeArrowheads="1"/>
          </p:cNvSpPr>
          <p:nvPr/>
        </p:nvSpPr>
        <p:spPr bwMode="auto">
          <a:xfrm>
            <a:off x="4997450" y="4695825"/>
            <a:ext cx="68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cs typeface="Times New Roman" pitchFamily="18" charset="0"/>
              </a:rPr>
              <a:t>cú</a:t>
            </a:r>
          </a:p>
        </p:txBody>
      </p:sp>
      <p:sp>
        <p:nvSpPr>
          <p:cNvPr id="10" name="TextBox 9"/>
          <p:cNvSpPr txBox="1">
            <a:spLocks noChangeArrowheads="1"/>
          </p:cNvSpPr>
          <p:nvPr/>
        </p:nvSpPr>
        <p:spPr bwMode="auto">
          <a:xfrm>
            <a:off x="5989638" y="4695825"/>
            <a:ext cx="876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600" b="1">
                <a:solidFill>
                  <a:srgbClr val="FF0000"/>
                </a:solidFill>
                <a:latin typeface="Times New Roman" pitchFamily="18" charset="0"/>
                <a:cs typeface="Times New Roman" pitchFamily="18" charset="0"/>
              </a:rPr>
              <a:t>cắt</a:t>
            </a:r>
          </a:p>
        </p:txBody>
      </p:sp>
    </p:spTree>
    <p:extLst>
      <p:ext uri="{BB962C8B-B14F-4D97-AF65-F5344CB8AC3E}">
        <p14:creationId xmlns:p14="http://schemas.microsoft.com/office/powerpoint/2010/main" val="1303655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grpId="1" nodeType="clickEffect">
                                  <p:stCondLst>
                                    <p:cond delay="0"/>
                                  </p:stCondLst>
                                  <p:childTnLst>
                                    <p:animMotion origin="layout" path="M 0.01302 0.0125 L -0.0033 -0.20949 " pathEditMode="relative" rAng="0" ptsTypes="AA">
                                      <p:cBhvr>
                                        <p:cTn id="6" dur="2000" fill="hold"/>
                                        <p:tgtEl>
                                          <p:spTgt spid="8"/>
                                        </p:tgtEl>
                                        <p:attrNameLst>
                                          <p:attrName>ppt_x</p:attrName>
                                          <p:attrName>ppt_y</p:attrName>
                                        </p:attrNameLst>
                                      </p:cBhvr>
                                      <p:rCtr x="-816" y="-11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9872" y="5229201"/>
            <a:ext cx="3209528" cy="607089"/>
          </a:xfrm>
          <a:prstGeom prst="rect">
            <a:avLst/>
          </a:prstGeom>
          <a:noFill/>
        </p:spPr>
        <p:txBody>
          <a:bodyPr wrap="square" rtlCol="0">
            <a:spAutoFit/>
          </a:bodyPr>
          <a:lstStyle/>
          <a:p>
            <a:r>
              <a:rPr lang="en-US" sz="3345" b="1" dirty="0" smtClean="0">
                <a:solidFill>
                  <a:srgbClr val="FF0000"/>
                </a:solidFill>
              </a:rPr>
              <a:t>Hót như khướu</a:t>
            </a:r>
            <a:endParaRPr lang="en-US" sz="3345" b="1" dirty="0">
              <a:solidFill>
                <a:srgbClr val="FF0000"/>
              </a:solidFill>
            </a:endParaRP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838200"/>
            <a:ext cx="5257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Desktop\76093277_92b3d270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0936" y="857250"/>
            <a:ext cx="4752528"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 name="Bản ghi Mới 26.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08304" y="4581128"/>
            <a:ext cx="609600" cy="609600"/>
          </a:xfrm>
          <a:prstGeom prst="rect">
            <a:avLst/>
          </a:prstGeom>
        </p:spPr>
      </p:pic>
    </p:spTree>
    <p:extLst>
      <p:ext uri="{BB962C8B-B14F-4D97-AF65-F5344CB8AC3E}">
        <p14:creationId xmlns:p14="http://schemas.microsoft.com/office/powerpoint/2010/main" val="29287603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3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42900" y="304800"/>
            <a:ext cx="88011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800" b="1" u="sng" dirty="0">
                <a:latin typeface="Times New Roman" pitchFamily="18" charset="0"/>
                <a:cs typeface="Times New Roman" pitchFamily="18" charset="0"/>
              </a:rPr>
              <a:t>Bài tập 3</a:t>
            </a:r>
            <a:r>
              <a:rPr lang="en-US" altLang="en-US" sz="2800" b="1" dirty="0">
                <a:latin typeface="Times New Roman" pitchFamily="18" charset="0"/>
                <a:cs typeface="Times New Roman" pitchFamily="18" charset="0"/>
              </a:rPr>
              <a:t>: Chép lại đoạn văn dưới đây cho đúng chính tả sau khi thay ô trống  bằng dấu chấm hoặc dấu phẩy:</a:t>
            </a:r>
          </a:p>
        </p:txBody>
      </p:sp>
      <p:sp>
        <p:nvSpPr>
          <p:cNvPr id="3" name="TextBox 2">
            <a:extLst>
              <a:ext uri="{FF2B5EF4-FFF2-40B4-BE49-F238E27FC236}">
                <a16:creationId xmlns="" xmlns:a16="http://schemas.microsoft.com/office/drawing/2014/main" id="{B83C3FD2-266E-4A5F-9A30-4D2CA7F187FE}"/>
              </a:ext>
            </a:extLst>
          </p:cNvPr>
          <p:cNvSpPr txBox="1">
            <a:spLocks noChangeArrowheads="1"/>
          </p:cNvSpPr>
          <p:nvPr/>
        </p:nvSpPr>
        <p:spPr bwMode="auto">
          <a:xfrm>
            <a:off x="152400" y="1676400"/>
            <a:ext cx="8915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Ngày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xưa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đôi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bạn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Diệc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Cò</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Chúng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thường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cùng</a:t>
            </a:r>
            <a:r>
              <a:rPr lang="en-US" altLang="en-US" sz="3200" b="1" dirty="0">
                <a:solidFill>
                  <a:srgbClr val="0000FF"/>
                </a:solidFill>
                <a:latin typeface="Times New Roman" panose="02020603050405020304" pitchFamily="18" charset="0"/>
                <a:cs typeface="Times New Roman" panose="02020603050405020304" pitchFamily="18" charset="0"/>
              </a:rPr>
              <a:t> ở      </a:t>
            </a:r>
            <a:r>
              <a:rPr lang="en-US" altLang="en-US" sz="3200" b="1" dirty="0" err="1">
                <a:solidFill>
                  <a:srgbClr val="0000FF"/>
                </a:solidFill>
                <a:latin typeface="Times New Roman" panose="02020603050405020304" pitchFamily="18" charset="0"/>
                <a:cs typeface="Times New Roman" panose="02020603050405020304" pitchFamily="18" charset="0"/>
              </a:rPr>
              <a:t>cùng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ăn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cùng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làm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việc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chơi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cùng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nhau</a:t>
            </a:r>
            <a:r>
              <a:rPr lang="en-US" altLang="en-US" sz="3200" b="1" dirty="0">
                <a:solidFill>
                  <a:srgbClr val="0000FF"/>
                </a:solidFill>
                <a:latin typeface="Times New Roman" panose="02020603050405020304" pitchFamily="18" charset="0"/>
                <a:cs typeface="Times New Roman" panose="02020603050405020304" pitchFamily="18" charset="0"/>
              </a:rPr>
              <a:t>        Hai </a:t>
            </a:r>
            <a:r>
              <a:rPr lang="en-US" altLang="en-US" sz="3200" b="1" dirty="0" err="1">
                <a:solidFill>
                  <a:srgbClr val="0000FF"/>
                </a:solidFill>
                <a:latin typeface="Times New Roman" panose="02020603050405020304" pitchFamily="18" charset="0"/>
                <a:cs typeface="Times New Roman" panose="02020603050405020304" pitchFamily="18" charset="0"/>
              </a:rPr>
              <a:t>bạn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gắn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với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nhau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như</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hình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với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bóng</a:t>
            </a:r>
            <a:r>
              <a:rPr lang="en-US" altLang="en-US" sz="3200" dirty="0">
                <a:solidFill>
                  <a:srgbClr val="0000FF"/>
                </a:solidFill>
                <a:latin typeface="Times New Roman" panose="02020603050405020304" pitchFamily="18" charset="0"/>
                <a:cs typeface="Times New Roman" panose="02020603050405020304" pitchFamily="18" charset="0"/>
              </a:rPr>
              <a:t>. </a:t>
            </a:r>
          </a:p>
        </p:txBody>
      </p:sp>
      <p:sp>
        <p:nvSpPr>
          <p:cNvPr id="5" name="Rectangle 4"/>
          <p:cNvSpPr>
            <a:spLocks noChangeArrowheads="1"/>
          </p:cNvSpPr>
          <p:nvPr/>
        </p:nvSpPr>
        <p:spPr bwMode="auto">
          <a:xfrm>
            <a:off x="3124200" y="2743200"/>
            <a:ext cx="381000" cy="457200"/>
          </a:xfrm>
          <a:prstGeom prst="rect">
            <a:avLst/>
          </a:prstGeom>
          <a:solidFill>
            <a:srgbClr val="FF66FF"/>
          </a:solidFill>
          <a:ln w="9525" algn="ctr">
            <a:solidFill>
              <a:schemeClr val="tx1"/>
            </a:solidFill>
            <a:round/>
            <a:headEnd/>
            <a:tailEnd/>
          </a:ln>
        </p:spPr>
        <p:txBody>
          <a:bodyPr/>
          <a:lstStyle/>
          <a:p>
            <a:endParaRPr lang="en-US" altLang="en-US"/>
          </a:p>
        </p:txBody>
      </p:sp>
      <p:sp>
        <p:nvSpPr>
          <p:cNvPr id="6" name="Rectangle 5"/>
          <p:cNvSpPr>
            <a:spLocks noChangeArrowheads="1"/>
          </p:cNvSpPr>
          <p:nvPr/>
        </p:nvSpPr>
        <p:spPr bwMode="auto">
          <a:xfrm>
            <a:off x="6629400" y="1676400"/>
            <a:ext cx="381000" cy="457200"/>
          </a:xfrm>
          <a:prstGeom prst="rect">
            <a:avLst/>
          </a:prstGeom>
          <a:solidFill>
            <a:srgbClr val="FF66FF"/>
          </a:solidFill>
          <a:ln w="9525" algn="ctr">
            <a:solidFill>
              <a:schemeClr val="tx1"/>
            </a:solidFill>
            <a:round/>
            <a:headEnd/>
            <a:tailEnd/>
          </a:ln>
        </p:spPr>
        <p:txBody>
          <a:bodyPr/>
          <a:lstStyle/>
          <a:p>
            <a:endParaRPr lang="en-US" altLang="en-US"/>
          </a:p>
        </p:txBody>
      </p:sp>
      <p:sp>
        <p:nvSpPr>
          <p:cNvPr id="7" name="Rectangle 6"/>
          <p:cNvSpPr>
            <a:spLocks noChangeArrowheads="1"/>
          </p:cNvSpPr>
          <p:nvPr/>
        </p:nvSpPr>
        <p:spPr bwMode="auto">
          <a:xfrm>
            <a:off x="2895600" y="2209800"/>
            <a:ext cx="381000" cy="442913"/>
          </a:xfrm>
          <a:prstGeom prst="rect">
            <a:avLst/>
          </a:prstGeom>
          <a:solidFill>
            <a:srgbClr val="FF66FF"/>
          </a:solidFill>
          <a:ln w="9525" algn="ctr">
            <a:solidFill>
              <a:schemeClr val="tx1"/>
            </a:solidFill>
            <a:round/>
            <a:headEnd/>
            <a:tailEnd/>
          </a:ln>
        </p:spPr>
        <p:txBody>
          <a:bodyPr/>
          <a:lstStyle/>
          <a:p>
            <a:endParaRPr lang="en-US" altLang="en-US"/>
          </a:p>
        </p:txBody>
      </p:sp>
      <p:sp>
        <p:nvSpPr>
          <p:cNvPr id="8" name="Rectangle 7"/>
          <p:cNvSpPr>
            <a:spLocks noChangeArrowheads="1"/>
          </p:cNvSpPr>
          <p:nvPr/>
        </p:nvSpPr>
        <p:spPr bwMode="auto">
          <a:xfrm>
            <a:off x="4876800" y="2209800"/>
            <a:ext cx="381000" cy="457200"/>
          </a:xfrm>
          <a:prstGeom prst="rect">
            <a:avLst/>
          </a:prstGeom>
          <a:solidFill>
            <a:srgbClr val="FF66FF"/>
          </a:solidFill>
          <a:ln w="9525" algn="ctr">
            <a:solidFill>
              <a:schemeClr val="tx1"/>
            </a:solidFill>
            <a:round/>
            <a:headEnd/>
            <a:tailEnd/>
          </a:ln>
        </p:spPr>
        <p:txBody>
          <a:bodyPr/>
          <a:lstStyle/>
          <a:p>
            <a:endParaRPr lang="en-US" altLang="en-US"/>
          </a:p>
        </p:txBody>
      </p:sp>
      <p:sp>
        <p:nvSpPr>
          <p:cNvPr id="8200" name="TextBox 3"/>
          <p:cNvSpPr txBox="1">
            <a:spLocks noChangeArrowheads="1"/>
          </p:cNvSpPr>
          <p:nvPr/>
        </p:nvSpPr>
        <p:spPr bwMode="auto">
          <a:xfrm>
            <a:off x="4381500" y="3657600"/>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p>
        </p:txBody>
      </p:sp>
    </p:spTree>
    <p:extLst>
      <p:ext uri="{BB962C8B-B14F-4D97-AF65-F5344CB8AC3E}">
        <p14:creationId xmlns:p14="http://schemas.microsoft.com/office/powerpoint/2010/main" val="1931490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mmprod_title"/>
          <p:cNvSpPr>
            <a:spLocks noGrp="1" noChangeArrowheads="1"/>
          </p:cNvSpPr>
          <p:nvPr>
            <p:ph type="title"/>
            <p:custDataLst>
              <p:tags r:id="rId2"/>
            </p:custDataLst>
          </p:nvPr>
        </p:nvSpPr>
        <p:spPr/>
        <p:txBody>
          <a:bodyPr lIns="0" tIns="0" rIns="0" bIns="0"/>
          <a:lstStyle/>
          <a:p>
            <a:r>
              <a:rPr lang="en-US" altLang="en-US" sz="3800" b="1" smtClean="0">
                <a:latin typeface="Times New Roman" pitchFamily="18" charset="0"/>
                <a:cs typeface="Times New Roman" pitchFamily="18" charset="0"/>
              </a:rPr>
              <a:t>Khi viết, ta dùng dấu phẩy để làm gì?</a:t>
            </a:r>
          </a:p>
        </p:txBody>
      </p:sp>
      <p:sp>
        <p:nvSpPr>
          <p:cNvPr id="47123" name="mmprod_s1_1021"/>
          <p:cNvSpPr txBox="1">
            <a:spLocks noChangeArrowheads="1"/>
          </p:cNvSpPr>
          <p:nvPr>
            <p:custDataLst>
              <p:tags r:id="rId3"/>
            </p:custDataLst>
          </p:nvPr>
        </p:nvSpPr>
        <p:spPr bwMode="auto">
          <a:xfrm>
            <a:off x="198438" y="2101850"/>
            <a:ext cx="704056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b="1">
                <a:solidFill>
                  <a:srgbClr val="FF0000"/>
                </a:solidFill>
                <a:cs typeface="Times New Roman" pitchFamily="18" charset="0"/>
              </a:rPr>
              <a:t>- Để tách các ý trong một câu</a:t>
            </a:r>
            <a:r>
              <a:rPr lang="en-US" altLang="en-US" sz="2400">
                <a:solidFill>
                  <a:srgbClr val="FF0000"/>
                </a:solidFill>
              </a:rPr>
              <a:t>.</a:t>
            </a:r>
          </a:p>
        </p:txBody>
      </p:sp>
      <p:sp>
        <p:nvSpPr>
          <p:cNvPr id="47127" name="mmprod_s1_1022"/>
          <p:cNvSpPr txBox="1">
            <a:spLocks noChangeArrowheads="1"/>
          </p:cNvSpPr>
          <p:nvPr>
            <p:custDataLst>
              <p:tags r:id="rId4"/>
            </p:custDataLst>
          </p:nvPr>
        </p:nvSpPr>
        <p:spPr bwMode="auto">
          <a:xfrm>
            <a:off x="209550" y="2940050"/>
            <a:ext cx="78676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b="1">
                <a:solidFill>
                  <a:srgbClr val="FF0000"/>
                </a:solidFill>
                <a:cs typeface="Times New Roman" pitchFamily="18" charset="0"/>
              </a:rPr>
              <a:t>- Để giúp câu trở nên rõ nghĩa hơn</a:t>
            </a:r>
            <a:r>
              <a:rPr lang="en-US" altLang="en-US" sz="2800">
                <a:solidFill>
                  <a:srgbClr val="FF0000"/>
                </a:solidFill>
                <a:cs typeface="Times New Roman" pitchFamily="18" charset="0"/>
              </a:rPr>
              <a:t>.</a:t>
            </a:r>
          </a:p>
        </p:txBody>
      </p:sp>
      <p:sp>
        <p:nvSpPr>
          <p:cNvPr id="47131" name="mmprod_s1_1023"/>
          <p:cNvSpPr txBox="1">
            <a:spLocks noChangeArrowheads="1"/>
          </p:cNvSpPr>
          <p:nvPr>
            <p:custDataLst>
              <p:tags r:id="rId5"/>
            </p:custDataLst>
          </p:nvPr>
        </p:nvSpPr>
        <p:spPr bwMode="auto">
          <a:xfrm>
            <a:off x="228600" y="3886200"/>
            <a:ext cx="8686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b="1">
                <a:solidFill>
                  <a:srgbClr val="FF0000"/>
                </a:solidFill>
                <a:cs typeface="Times New Roman" pitchFamily="18" charset="0"/>
              </a:rPr>
              <a:t>- Để ngăn cách các bộ phận câu cùng trả lời cho một câu hỏi.</a:t>
            </a:r>
          </a:p>
        </p:txBody>
      </p:sp>
    </p:spTree>
    <p:custDataLst>
      <p:tags r:id="rId1"/>
    </p:custDataLst>
    <p:extLst>
      <p:ext uri="{BB962C8B-B14F-4D97-AF65-F5344CB8AC3E}">
        <p14:creationId xmlns:p14="http://schemas.microsoft.com/office/powerpoint/2010/main" val="2123061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arn(inVertical)">
                                      <p:cBhvr>
                                        <p:cTn id="7" dur="500"/>
                                        <p:tgtEl>
                                          <p:spTgt spid="47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7123"/>
                                        </p:tgtEl>
                                        <p:attrNameLst>
                                          <p:attrName>style.visibility</p:attrName>
                                        </p:attrNameLst>
                                      </p:cBhvr>
                                      <p:to>
                                        <p:strVal val="visible"/>
                                      </p:to>
                                    </p:set>
                                    <p:animEffect transition="in" filter="barn(inVertical)">
                                      <p:cBhvr>
                                        <p:cTn id="12" dur="500"/>
                                        <p:tgtEl>
                                          <p:spTgt spid="4712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7127"/>
                                        </p:tgtEl>
                                        <p:attrNameLst>
                                          <p:attrName>style.visibility</p:attrName>
                                        </p:attrNameLst>
                                      </p:cBhvr>
                                      <p:to>
                                        <p:strVal val="visible"/>
                                      </p:to>
                                    </p:set>
                                    <p:animEffect transition="in" filter="barn(inVertical)">
                                      <p:cBhvr>
                                        <p:cTn id="15" dur="500"/>
                                        <p:tgtEl>
                                          <p:spTgt spid="4712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7131"/>
                                        </p:tgtEl>
                                        <p:attrNameLst>
                                          <p:attrName>style.visibility</p:attrName>
                                        </p:attrNameLst>
                                      </p:cBhvr>
                                      <p:to>
                                        <p:strVal val="visible"/>
                                      </p:to>
                                    </p:set>
                                    <p:animEffect transition="in" filter="barn(inVertical)">
                                      <p:cBhvr>
                                        <p:cTn id="18" dur="500"/>
                                        <p:tgtEl>
                                          <p:spTgt spid="47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23" grpId="0"/>
      <p:bldP spid="47127" grpId="0"/>
      <p:bldP spid="471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42900" y="304800"/>
            <a:ext cx="88011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800" b="1" u="sng" dirty="0">
                <a:latin typeface="Times New Roman" pitchFamily="18" charset="0"/>
                <a:cs typeface="Times New Roman" pitchFamily="18" charset="0"/>
              </a:rPr>
              <a:t>Bài tập 3</a:t>
            </a:r>
            <a:r>
              <a:rPr lang="en-US" altLang="en-US" sz="2800" b="1" dirty="0">
                <a:latin typeface="Times New Roman" pitchFamily="18" charset="0"/>
                <a:cs typeface="Times New Roman" pitchFamily="18" charset="0"/>
              </a:rPr>
              <a:t>: Chép lại đoạn văn dưới đây cho đúng chính tả sau khi thay ô trống  bằng dấu chấm hoặc dấu phẩy:</a:t>
            </a:r>
          </a:p>
        </p:txBody>
      </p:sp>
      <p:sp>
        <p:nvSpPr>
          <p:cNvPr id="3" name="TextBox 2">
            <a:extLst>
              <a:ext uri="{FF2B5EF4-FFF2-40B4-BE49-F238E27FC236}">
                <a16:creationId xmlns="" xmlns:a16="http://schemas.microsoft.com/office/drawing/2014/main" id="{B83C3FD2-266E-4A5F-9A30-4D2CA7F187FE}"/>
              </a:ext>
            </a:extLst>
          </p:cNvPr>
          <p:cNvSpPr txBox="1">
            <a:spLocks noChangeArrowheads="1"/>
          </p:cNvSpPr>
          <p:nvPr/>
        </p:nvSpPr>
        <p:spPr bwMode="auto">
          <a:xfrm>
            <a:off x="152400" y="1676400"/>
            <a:ext cx="8915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Ngày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xưa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đôi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bạn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Diệc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Cò</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Chúng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thường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cùng</a:t>
            </a:r>
            <a:r>
              <a:rPr lang="en-US" altLang="en-US" sz="3200" b="1" dirty="0">
                <a:solidFill>
                  <a:srgbClr val="0000FF"/>
                </a:solidFill>
                <a:latin typeface="Times New Roman" panose="02020603050405020304" pitchFamily="18" charset="0"/>
                <a:cs typeface="Times New Roman" panose="02020603050405020304" pitchFamily="18" charset="0"/>
              </a:rPr>
              <a:t> ở      </a:t>
            </a:r>
            <a:r>
              <a:rPr lang="en-US" altLang="en-US" sz="3200" b="1" dirty="0" err="1">
                <a:solidFill>
                  <a:srgbClr val="0000FF"/>
                </a:solidFill>
                <a:latin typeface="Times New Roman" panose="02020603050405020304" pitchFamily="18" charset="0"/>
                <a:cs typeface="Times New Roman" panose="02020603050405020304" pitchFamily="18" charset="0"/>
              </a:rPr>
              <a:t>cùng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ăn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cùng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làm</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việc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chơi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cùng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nhau</a:t>
            </a:r>
            <a:r>
              <a:rPr lang="en-US" altLang="en-US" sz="3200" b="1" dirty="0">
                <a:solidFill>
                  <a:srgbClr val="0000FF"/>
                </a:solidFill>
                <a:latin typeface="Times New Roman" panose="02020603050405020304" pitchFamily="18" charset="0"/>
                <a:cs typeface="Times New Roman" panose="02020603050405020304" pitchFamily="18" charset="0"/>
              </a:rPr>
              <a:t>        Hai </a:t>
            </a:r>
            <a:r>
              <a:rPr lang="en-US" altLang="en-US" sz="3200" b="1" dirty="0" err="1">
                <a:solidFill>
                  <a:srgbClr val="0000FF"/>
                </a:solidFill>
                <a:latin typeface="Times New Roman" panose="02020603050405020304" pitchFamily="18" charset="0"/>
                <a:cs typeface="Times New Roman" panose="02020603050405020304" pitchFamily="18" charset="0"/>
              </a:rPr>
              <a:t>bạn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gắn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với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nhau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như</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hình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với</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bóng</a:t>
            </a:r>
            <a:r>
              <a:rPr lang="en-US" altLang="en-US" sz="3200" dirty="0">
                <a:solidFill>
                  <a:srgbClr val="0000FF"/>
                </a:solidFill>
                <a:latin typeface="Times New Roman" panose="02020603050405020304" pitchFamily="18" charset="0"/>
                <a:cs typeface="Times New Roman" panose="02020603050405020304" pitchFamily="18" charset="0"/>
              </a:rPr>
              <a:t>. </a:t>
            </a:r>
          </a:p>
        </p:txBody>
      </p:sp>
      <p:sp>
        <p:nvSpPr>
          <p:cNvPr id="5" name="Rectangle 4"/>
          <p:cNvSpPr>
            <a:spLocks noChangeArrowheads="1"/>
          </p:cNvSpPr>
          <p:nvPr/>
        </p:nvSpPr>
        <p:spPr bwMode="auto">
          <a:xfrm>
            <a:off x="3124200" y="2743200"/>
            <a:ext cx="381000" cy="457200"/>
          </a:xfrm>
          <a:prstGeom prst="rect">
            <a:avLst/>
          </a:prstGeom>
          <a:solidFill>
            <a:srgbClr val="FF66FF"/>
          </a:solidFill>
          <a:ln w="9525" algn="ctr">
            <a:solidFill>
              <a:schemeClr val="tx1"/>
            </a:solidFill>
            <a:round/>
            <a:headEnd/>
            <a:tailEnd/>
          </a:ln>
        </p:spPr>
        <p:txBody>
          <a:bodyPr/>
          <a:lstStyle/>
          <a:p>
            <a:endParaRPr lang="en-US" altLang="en-US"/>
          </a:p>
        </p:txBody>
      </p:sp>
      <p:sp>
        <p:nvSpPr>
          <p:cNvPr id="6" name="Rectangle 5"/>
          <p:cNvSpPr>
            <a:spLocks noChangeArrowheads="1"/>
          </p:cNvSpPr>
          <p:nvPr/>
        </p:nvSpPr>
        <p:spPr bwMode="auto">
          <a:xfrm>
            <a:off x="6629400" y="1676400"/>
            <a:ext cx="381000" cy="457200"/>
          </a:xfrm>
          <a:prstGeom prst="rect">
            <a:avLst/>
          </a:prstGeom>
          <a:solidFill>
            <a:srgbClr val="FF66FF"/>
          </a:solidFill>
          <a:ln w="9525" algn="ctr">
            <a:solidFill>
              <a:schemeClr val="tx1"/>
            </a:solidFill>
            <a:round/>
            <a:headEnd/>
            <a:tailEnd/>
          </a:ln>
        </p:spPr>
        <p:txBody>
          <a:bodyPr/>
          <a:lstStyle/>
          <a:p>
            <a:endParaRPr lang="en-US" altLang="en-US"/>
          </a:p>
        </p:txBody>
      </p:sp>
      <p:sp>
        <p:nvSpPr>
          <p:cNvPr id="7" name="Rectangle 6"/>
          <p:cNvSpPr>
            <a:spLocks noChangeArrowheads="1"/>
          </p:cNvSpPr>
          <p:nvPr/>
        </p:nvSpPr>
        <p:spPr bwMode="auto">
          <a:xfrm>
            <a:off x="2895600" y="2209800"/>
            <a:ext cx="381000" cy="442913"/>
          </a:xfrm>
          <a:prstGeom prst="rect">
            <a:avLst/>
          </a:prstGeom>
          <a:solidFill>
            <a:srgbClr val="FF66FF"/>
          </a:solidFill>
          <a:ln w="9525" algn="ctr">
            <a:solidFill>
              <a:schemeClr val="tx1"/>
            </a:solidFill>
            <a:round/>
            <a:headEnd/>
            <a:tailEnd/>
          </a:ln>
        </p:spPr>
        <p:txBody>
          <a:bodyPr/>
          <a:lstStyle/>
          <a:p>
            <a:endParaRPr lang="en-US" altLang="en-US"/>
          </a:p>
        </p:txBody>
      </p:sp>
      <p:sp>
        <p:nvSpPr>
          <p:cNvPr id="8" name="Rectangle 7"/>
          <p:cNvSpPr>
            <a:spLocks noChangeArrowheads="1"/>
          </p:cNvSpPr>
          <p:nvPr/>
        </p:nvSpPr>
        <p:spPr bwMode="auto">
          <a:xfrm>
            <a:off x="4876800" y="2209800"/>
            <a:ext cx="381000" cy="457200"/>
          </a:xfrm>
          <a:prstGeom prst="rect">
            <a:avLst/>
          </a:prstGeom>
          <a:solidFill>
            <a:srgbClr val="FF66FF"/>
          </a:solidFill>
          <a:ln w="9525" algn="ctr">
            <a:solidFill>
              <a:schemeClr val="tx1"/>
            </a:solidFill>
            <a:round/>
            <a:headEnd/>
            <a:tailEnd/>
          </a:ln>
        </p:spPr>
        <p:txBody>
          <a:bodyPr/>
          <a:lstStyle/>
          <a:p>
            <a:endParaRPr lang="en-US" altLang="en-US"/>
          </a:p>
        </p:txBody>
      </p:sp>
      <p:sp>
        <p:nvSpPr>
          <p:cNvPr id="8200" name="TextBox 3"/>
          <p:cNvSpPr txBox="1">
            <a:spLocks noChangeArrowheads="1"/>
          </p:cNvSpPr>
          <p:nvPr/>
        </p:nvSpPr>
        <p:spPr bwMode="auto">
          <a:xfrm>
            <a:off x="4381500" y="3657600"/>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p>
        </p:txBody>
      </p:sp>
      <p:sp>
        <p:nvSpPr>
          <p:cNvPr id="10" name="TextBox 9"/>
          <p:cNvSpPr txBox="1">
            <a:spLocks noChangeArrowheads="1"/>
          </p:cNvSpPr>
          <p:nvPr/>
        </p:nvSpPr>
        <p:spPr bwMode="auto">
          <a:xfrm>
            <a:off x="6705600" y="1549400"/>
            <a:ext cx="30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b="1" dirty="0">
                <a:solidFill>
                  <a:srgbClr val="FF0000"/>
                </a:solidFill>
                <a:latin typeface="Times New Roman" pitchFamily="18" charset="0"/>
                <a:cs typeface="Times New Roman" pitchFamily="18" charset="0"/>
              </a:rPr>
              <a:t>.</a:t>
            </a:r>
          </a:p>
        </p:txBody>
      </p:sp>
      <p:sp>
        <p:nvSpPr>
          <p:cNvPr id="11" name="TextBox 10"/>
          <p:cNvSpPr txBox="1">
            <a:spLocks noChangeArrowheads="1"/>
          </p:cNvSpPr>
          <p:nvPr/>
        </p:nvSpPr>
        <p:spPr bwMode="auto">
          <a:xfrm>
            <a:off x="2971800" y="2057400"/>
            <a:ext cx="228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b="1" dirty="0">
                <a:solidFill>
                  <a:srgbClr val="FF0000"/>
                </a:solidFill>
                <a:latin typeface="Times New Roman" pitchFamily="18" charset="0"/>
                <a:cs typeface="Times New Roman" pitchFamily="18" charset="0"/>
              </a:rPr>
              <a:t>,</a:t>
            </a:r>
          </a:p>
        </p:txBody>
      </p:sp>
      <p:sp>
        <p:nvSpPr>
          <p:cNvPr id="12" name="TextBox 11"/>
          <p:cNvSpPr txBox="1">
            <a:spLocks noChangeArrowheads="1"/>
          </p:cNvSpPr>
          <p:nvPr/>
        </p:nvSpPr>
        <p:spPr bwMode="auto">
          <a:xfrm>
            <a:off x="4953000" y="2057400"/>
            <a:ext cx="266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b="1">
                <a:solidFill>
                  <a:srgbClr val="FF0000"/>
                </a:solidFill>
                <a:latin typeface="Times New Roman" pitchFamily="18" charset="0"/>
                <a:cs typeface="Times New Roman" pitchFamily="18" charset="0"/>
              </a:rPr>
              <a:t>,</a:t>
            </a:r>
          </a:p>
        </p:txBody>
      </p:sp>
      <p:sp>
        <p:nvSpPr>
          <p:cNvPr id="15" name="TextBox 14"/>
          <p:cNvSpPr txBox="1">
            <a:spLocks noChangeArrowheads="1"/>
          </p:cNvSpPr>
          <p:nvPr/>
        </p:nvSpPr>
        <p:spPr bwMode="auto">
          <a:xfrm>
            <a:off x="3200400" y="2590800"/>
            <a:ext cx="30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094462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7"/>
                                        </p:tgtEl>
                                        <p:attrNameLst>
                                          <p:attrName>style.visibility</p:attrName>
                                        </p:attrNameLst>
                                      </p:cBhvr>
                                      <p:to>
                                        <p:strVal val="hidden"/>
                                      </p:to>
                                    </p:set>
                                  </p:childTnLst>
                                </p:cTn>
                              </p:par>
                              <p:par>
                                <p:cTn id="34" presetID="16" presetClass="entr" presetSubtype="21" fill="hold" nodeType="with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barn(inVertical)">
                                      <p:cBhvr>
                                        <p:cTn id="36" dur="500"/>
                                        <p:tgtEl>
                                          <p:spTgt spid="11">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8"/>
                                        </p:tgtEl>
                                        <p:attrNameLst>
                                          <p:attrName>style.visibility</p:attrName>
                                        </p:attrNameLst>
                                      </p:cBhvr>
                                      <p:to>
                                        <p:strVal val="hidden"/>
                                      </p:to>
                                    </p:set>
                                  </p:childTnLst>
                                </p:cTn>
                              </p:par>
                              <p:par>
                                <p:cTn id="41" presetID="16" presetClass="entr" presetSubtype="21"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5"/>
                                        </p:tgtEl>
                                        <p:attrNameLst>
                                          <p:attrName>style.visibility</p:attrName>
                                        </p:attrNameLst>
                                      </p:cBhvr>
                                      <p:to>
                                        <p:strVal val="hidden"/>
                                      </p:to>
                                    </p:set>
                                  </p:childTnLst>
                                </p:cTn>
                              </p:par>
                              <p:par>
                                <p:cTn id="48" presetID="16" presetClass="entr" presetSubtype="21" fill="hold" nodeType="withEffect">
                                  <p:stCondLst>
                                    <p:cond delay="0"/>
                                  </p:st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barn(inVertical)">
                                      <p:cBhvr>
                                        <p:cTn id="50"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5" grpId="1" animBg="1"/>
      <p:bldP spid="6" grpId="0" animBg="1"/>
      <p:bldP spid="6" grpId="1" animBg="1"/>
      <p:bldP spid="7" grpId="0" animBg="1"/>
      <p:bldP spid="7" grpId="1" animBg="1"/>
      <p:bldP spid="8" grpId="0" animBg="1"/>
      <p:bldP spid="8" grpId="1" animBg="1"/>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4"/>
          <p:cNvGrpSpPr>
            <a:grpSpLocks/>
          </p:cNvGrpSpPr>
          <p:nvPr/>
        </p:nvGrpSpPr>
        <p:grpSpPr bwMode="auto">
          <a:xfrm>
            <a:off x="342900" y="1981200"/>
            <a:ext cx="8458200" cy="4252913"/>
            <a:chOff x="144" y="912"/>
            <a:chExt cx="5328" cy="3246"/>
          </a:xfrm>
        </p:grpSpPr>
        <p:pic>
          <p:nvPicPr>
            <p:cNvPr id="5136" name="Picture 5" descr="tv2t2t35"/>
            <p:cNvPicPr>
              <a:picLocks noChangeAspect="1" noChangeArrowheads="1"/>
            </p:cNvPicPr>
            <p:nvPr/>
          </p:nvPicPr>
          <p:blipFill>
            <a:blip r:embed="rId2">
              <a:lum bright="-24000" contrast="30000"/>
              <a:extLst>
                <a:ext uri="{28A0092B-C50C-407E-A947-70E740481C1C}">
                  <a14:useLocalDpi xmlns:a14="http://schemas.microsoft.com/office/drawing/2010/main" val="0"/>
                </a:ext>
              </a:extLst>
            </a:blip>
            <a:srcRect/>
            <a:stretch>
              <a:fillRect/>
            </a:stretch>
          </p:blipFill>
          <p:spPr bwMode="auto">
            <a:xfrm>
              <a:off x="144" y="912"/>
              <a:ext cx="5328" cy="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Text Box 6"/>
            <p:cNvSpPr txBox="1">
              <a:spLocks noChangeArrowheads="1"/>
            </p:cNvSpPr>
            <p:nvPr/>
          </p:nvSpPr>
          <p:spPr bwMode="auto">
            <a:xfrm>
              <a:off x="1296" y="1632"/>
              <a:ext cx="960"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endParaRPr lang="en-US" altLang="en-US" sz="1800"/>
            </a:p>
          </p:txBody>
        </p:sp>
      </p:grpSp>
      <p:sp>
        <p:nvSpPr>
          <p:cNvPr id="24" name="Text Box 7">
            <a:hlinkClick r:id="rId3" action="ppaction://hlinksldjump"/>
            <a:extLst>
              <a:ext uri="{FF2B5EF4-FFF2-40B4-BE49-F238E27FC236}">
                <a16:creationId xmlns="" xmlns:a16="http://schemas.microsoft.com/office/drawing/2014/main" id="{72EC8AC7-6170-4D9B-80D4-E4313EC0B364}"/>
              </a:ext>
            </a:extLst>
          </p:cNvPr>
          <p:cNvSpPr txBox="1">
            <a:spLocks noChangeArrowheads="1"/>
          </p:cNvSpPr>
          <p:nvPr/>
        </p:nvSpPr>
        <p:spPr bwMode="auto">
          <a:xfrm>
            <a:off x="2209800" y="2921000"/>
            <a:ext cx="1676400" cy="460375"/>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p>
            <a:pPr>
              <a:spcBef>
                <a:spcPct val="50000"/>
              </a:spcBef>
              <a:defRPr/>
            </a:pPr>
            <a:r>
              <a:rPr lang="en-US" sz="2400" b="1" dirty="0" err="1">
                <a:solidFill>
                  <a:srgbClr val="FF0000"/>
                </a:solidFill>
                <a:latin typeface="Times New Roman" pitchFamily="18" charset="0"/>
                <a:cs typeface="Times New Roman" pitchFamily="18" charset="0"/>
              </a:rPr>
              <a:t>Chào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mào</a:t>
            </a:r>
            <a:endParaRPr lang="en-US" sz="2400" b="1" dirty="0">
              <a:solidFill>
                <a:srgbClr val="FF0000"/>
              </a:solidFill>
              <a:latin typeface="Times New Roman" pitchFamily="18" charset="0"/>
              <a:cs typeface="Times New Roman" pitchFamily="18" charset="0"/>
            </a:endParaRPr>
          </a:p>
        </p:txBody>
      </p:sp>
      <p:sp>
        <p:nvSpPr>
          <p:cNvPr id="25" name="Text Box 11">
            <a:hlinkClick r:id="rId4" action="ppaction://hlinksldjump"/>
            <a:extLst>
              <a:ext uri="{FF2B5EF4-FFF2-40B4-BE49-F238E27FC236}">
                <a16:creationId xmlns="" xmlns:a16="http://schemas.microsoft.com/office/drawing/2014/main" id="{A279DE33-EB2F-4ED6-A3C0-1143DC6C31AC}"/>
              </a:ext>
            </a:extLst>
          </p:cNvPr>
          <p:cNvSpPr txBox="1">
            <a:spLocks noChangeArrowheads="1"/>
          </p:cNvSpPr>
          <p:nvPr/>
        </p:nvSpPr>
        <p:spPr bwMode="auto">
          <a:xfrm>
            <a:off x="533400" y="4149725"/>
            <a:ext cx="1676400" cy="461963"/>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p>
            <a:pPr>
              <a:spcBef>
                <a:spcPct val="50000"/>
              </a:spcBef>
              <a:defRPr/>
            </a:pPr>
            <a:r>
              <a:rPr lang="en-US" sz="2400" b="1" dirty="0" err="1">
                <a:solidFill>
                  <a:srgbClr val="FF0000"/>
                </a:solidFill>
                <a:latin typeface="Times New Roman" pitchFamily="18" charset="0"/>
                <a:cs typeface="Times New Roman" pitchFamily="18" charset="0"/>
              </a:rPr>
              <a:t>Chim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sẻ</a:t>
            </a:r>
            <a:endParaRPr lang="en-US" sz="2400" b="1" dirty="0">
              <a:solidFill>
                <a:srgbClr val="FF0000"/>
              </a:solidFill>
              <a:latin typeface="Times New Roman" pitchFamily="18" charset="0"/>
              <a:cs typeface="Times New Roman" pitchFamily="18" charset="0"/>
            </a:endParaRPr>
          </a:p>
        </p:txBody>
      </p:sp>
      <p:sp>
        <p:nvSpPr>
          <p:cNvPr id="26" name="TextBox 25">
            <a:hlinkClick r:id="rId5" action="ppaction://hlinksldjump"/>
            <a:extLst>
              <a:ext uri="{FF2B5EF4-FFF2-40B4-BE49-F238E27FC236}">
                <a16:creationId xmlns="" xmlns:a16="http://schemas.microsoft.com/office/drawing/2014/main" id="{52D7F421-E545-4A04-ACC4-70286CA52D3B}"/>
              </a:ext>
            </a:extLst>
          </p:cNvPr>
          <p:cNvSpPr txBox="1"/>
          <p:nvPr/>
        </p:nvSpPr>
        <p:spPr>
          <a:xfrm>
            <a:off x="2438400" y="5481638"/>
            <a:ext cx="1447800" cy="52387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2800" b="1" dirty="0" err="1">
                <a:solidFill>
                  <a:srgbClr val="FF0000"/>
                </a:solidFill>
                <a:latin typeface="Times New Roman" pitchFamily="18" charset="0"/>
                <a:cs typeface="Times New Roman" pitchFamily="18" charset="0"/>
              </a:rPr>
              <a:t>Cò</a:t>
            </a:r>
            <a:endParaRPr lang="en-US" sz="2800" b="1" dirty="0">
              <a:solidFill>
                <a:srgbClr val="FF0000"/>
              </a:solidFill>
              <a:latin typeface="Times New Roman" pitchFamily="18" charset="0"/>
              <a:cs typeface="Times New Roman" pitchFamily="18" charset="0"/>
            </a:endParaRPr>
          </a:p>
        </p:txBody>
      </p:sp>
      <p:sp>
        <p:nvSpPr>
          <p:cNvPr id="27" name="TextBox 26">
            <a:hlinkClick r:id="rId6" action="ppaction://hlinksldjump"/>
            <a:extLst>
              <a:ext uri="{FF2B5EF4-FFF2-40B4-BE49-F238E27FC236}">
                <a16:creationId xmlns="" xmlns:a16="http://schemas.microsoft.com/office/drawing/2014/main" id="{3F60EE81-9656-49E2-AA47-88A3F273AFA9}"/>
              </a:ext>
            </a:extLst>
          </p:cNvPr>
          <p:cNvSpPr txBox="1"/>
          <p:nvPr/>
        </p:nvSpPr>
        <p:spPr>
          <a:xfrm>
            <a:off x="3924300" y="4876800"/>
            <a:ext cx="1828800" cy="52387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2800" b="1" dirty="0" err="1">
                <a:solidFill>
                  <a:srgbClr val="FF0000"/>
                </a:solidFill>
                <a:latin typeface="Times New Roman" pitchFamily="18" charset="0"/>
                <a:cs typeface="Times New Roman" pitchFamily="18" charset="0"/>
              </a:rPr>
              <a:t>Đại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bàng</a:t>
            </a:r>
            <a:endParaRPr lang="en-US" sz="2800" dirty="0">
              <a:solidFill>
                <a:srgbClr val="FF0000"/>
              </a:solidFill>
              <a:latin typeface="Times New Roman" pitchFamily="18" charset="0"/>
              <a:cs typeface="Times New Roman" pitchFamily="18" charset="0"/>
            </a:endParaRPr>
          </a:p>
        </p:txBody>
      </p:sp>
      <p:sp>
        <p:nvSpPr>
          <p:cNvPr id="28" name="TextBox 27">
            <a:hlinkClick r:id="rId7" action="ppaction://hlinksldjump"/>
            <a:extLst>
              <a:ext uri="{FF2B5EF4-FFF2-40B4-BE49-F238E27FC236}">
                <a16:creationId xmlns="" xmlns:a16="http://schemas.microsoft.com/office/drawing/2014/main" id="{B72C52A2-E151-4EC6-BCB0-E493A756D25F}"/>
              </a:ext>
            </a:extLst>
          </p:cNvPr>
          <p:cNvSpPr txBox="1"/>
          <p:nvPr/>
        </p:nvSpPr>
        <p:spPr>
          <a:xfrm>
            <a:off x="7962900" y="2992438"/>
            <a:ext cx="1219200" cy="522287"/>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2800" b="1" dirty="0" err="1">
                <a:solidFill>
                  <a:srgbClr val="FF0000"/>
                </a:solidFill>
                <a:latin typeface="Times New Roman" pitchFamily="18" charset="0"/>
                <a:cs typeface="Times New Roman" pitchFamily="18" charset="0"/>
              </a:rPr>
              <a:t>Vẹt</a:t>
            </a:r>
            <a:endParaRPr lang="en-US" sz="2800" b="1" dirty="0">
              <a:solidFill>
                <a:srgbClr val="FF0000"/>
              </a:solidFill>
              <a:latin typeface="Times New Roman" pitchFamily="18" charset="0"/>
              <a:cs typeface="Times New Roman" pitchFamily="18" charset="0"/>
            </a:endParaRPr>
          </a:p>
        </p:txBody>
      </p:sp>
      <p:sp>
        <p:nvSpPr>
          <p:cNvPr id="29" name="TextBox 28">
            <a:hlinkClick r:id="rId8" action="ppaction://hlinksldjump"/>
            <a:extLst>
              <a:ext uri="{FF2B5EF4-FFF2-40B4-BE49-F238E27FC236}">
                <a16:creationId xmlns="" xmlns:a16="http://schemas.microsoft.com/office/drawing/2014/main" id="{CFEA0D77-E604-4D21-A979-51A3F26BAC36}"/>
              </a:ext>
            </a:extLst>
          </p:cNvPr>
          <p:cNvSpPr txBox="1"/>
          <p:nvPr/>
        </p:nvSpPr>
        <p:spPr>
          <a:xfrm>
            <a:off x="6172200" y="3514725"/>
            <a:ext cx="1790700" cy="52387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en-US" sz="2800" b="1" dirty="0" err="1">
                <a:solidFill>
                  <a:srgbClr val="FF0000"/>
                </a:solidFill>
                <a:latin typeface="Times New Roman" pitchFamily="18" charset="0"/>
                <a:cs typeface="Times New Roman" pitchFamily="18" charset="0"/>
              </a:rPr>
              <a:t>Sáo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sậu</a:t>
            </a:r>
            <a:endParaRPr lang="en-US" sz="2800" b="1" dirty="0">
              <a:solidFill>
                <a:srgbClr val="FF0000"/>
              </a:solidFill>
              <a:latin typeface="Times New Roman" pitchFamily="18" charset="0"/>
              <a:cs typeface="Times New Roman" pitchFamily="18" charset="0"/>
            </a:endParaRPr>
          </a:p>
        </p:txBody>
      </p:sp>
      <p:sp>
        <p:nvSpPr>
          <p:cNvPr id="30" name="TextBox 29">
            <a:hlinkClick r:id="rId9" action="ppaction://hlinksldjump"/>
            <a:extLst>
              <a:ext uri="{FF2B5EF4-FFF2-40B4-BE49-F238E27FC236}">
                <a16:creationId xmlns="" xmlns:a16="http://schemas.microsoft.com/office/drawing/2014/main" id="{260C7470-243C-45DC-B1A7-A5AC0D2B4C81}"/>
              </a:ext>
            </a:extLst>
          </p:cNvPr>
          <p:cNvSpPr txBox="1"/>
          <p:nvPr/>
        </p:nvSpPr>
        <p:spPr>
          <a:xfrm>
            <a:off x="5715000" y="5743575"/>
            <a:ext cx="1676400" cy="52387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2800" b="1" dirty="0" err="1">
                <a:solidFill>
                  <a:srgbClr val="FF0000"/>
                </a:solidFill>
                <a:latin typeface="Times New Roman" pitchFamily="18" charset="0"/>
                <a:cs typeface="Times New Roman" pitchFamily="18" charset="0"/>
              </a:rPr>
              <a:t>Cú</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mèo</a:t>
            </a:r>
            <a:endParaRPr lang="en-US" sz="2800" b="1" dirty="0">
              <a:solidFill>
                <a:srgbClr val="FF0000"/>
              </a:solidFill>
              <a:latin typeface="Times New Roman" pitchFamily="18" charset="0"/>
              <a:cs typeface="Times New Roman" pitchFamily="18" charset="0"/>
            </a:endParaRPr>
          </a:p>
        </p:txBody>
      </p:sp>
      <p:sp>
        <p:nvSpPr>
          <p:cNvPr id="5135" name="Action Button: End 1">
            <a:hlinkClick r:id="rId10" action="ppaction://hlinksldjump" highlightClick="1"/>
          </p:cNvPr>
          <p:cNvSpPr>
            <a:spLocks noChangeArrowheads="1"/>
          </p:cNvSpPr>
          <p:nvPr/>
        </p:nvSpPr>
        <p:spPr bwMode="auto">
          <a:xfrm>
            <a:off x="8458200" y="6310313"/>
            <a:ext cx="533400" cy="395287"/>
          </a:xfrm>
          <a:prstGeom prst="actionButtonEnd">
            <a:avLst/>
          </a:prstGeom>
          <a:solidFill>
            <a:schemeClr val="accent1"/>
          </a:solidFill>
          <a:ln w="9525" algn="ctr">
            <a:solidFill>
              <a:schemeClr val="tx1"/>
            </a:solidFill>
            <a:round/>
            <a:headEnd/>
            <a:tailEnd/>
          </a:ln>
        </p:spPr>
        <p:txBody>
          <a:bodyPr/>
          <a:lstStyle/>
          <a:p>
            <a:endParaRPr lang="en-US" altLang="en-US"/>
          </a:p>
        </p:txBody>
      </p:sp>
      <p:pic>
        <p:nvPicPr>
          <p:cNvPr id="20" name="Picture 6" descr="POINSET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6200000" flipH="1">
            <a:off x="404813" y="-404813"/>
            <a:ext cx="11049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descr="POINSET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400000">
            <a:off x="7589044" y="-450056"/>
            <a:ext cx="1104900"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2"/>
          <p:cNvSpPr>
            <a:spLocks noChangeArrowheads="1"/>
          </p:cNvSpPr>
          <p:nvPr/>
        </p:nvSpPr>
        <p:spPr bwMode="auto">
          <a:xfrm>
            <a:off x="3362325" y="381000"/>
            <a:ext cx="2476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rgbClr val="0000CC"/>
                </a:solidFill>
              </a:rPr>
              <a:t>Luyện từ và câu</a:t>
            </a:r>
          </a:p>
        </p:txBody>
      </p:sp>
      <p:sp>
        <p:nvSpPr>
          <p:cNvPr id="23" name="Text Box 11"/>
          <p:cNvSpPr txBox="1">
            <a:spLocks noChangeArrowheads="1"/>
          </p:cNvSpPr>
          <p:nvPr/>
        </p:nvSpPr>
        <p:spPr bwMode="auto">
          <a:xfrm>
            <a:off x="1524000" y="762000"/>
            <a:ext cx="6781800" cy="519113"/>
          </a:xfrm>
          <a:prstGeom prst="rect">
            <a:avLst/>
          </a:prstGeom>
          <a:noFill/>
          <a:ln w="9525" algn="ctr">
            <a:noFill/>
            <a:miter lim="800000"/>
            <a:headEnd/>
            <a:tailEnd/>
          </a:ln>
          <a:effectLst/>
        </p:spPr>
        <p:txBody>
          <a:bodyPr>
            <a:spAutoFit/>
          </a:bodyPr>
          <a:lstStyle/>
          <a:p>
            <a:pPr algn="ctr">
              <a:defRPr/>
            </a:pPr>
            <a:r>
              <a:rPr lang="en-US" sz="2800" b="1" dirty="0" err="1">
                <a:solidFill>
                  <a:srgbClr val="FF0000"/>
                </a:solidFill>
                <a:effectLst>
                  <a:outerShdw blurRad="38100" dist="38100" dir="2700000" algn="tl">
                    <a:srgbClr val="C0C0C0"/>
                  </a:outerShdw>
                </a:effectLst>
                <a:latin typeface="VNI-Times" pitchFamily="2" charset="0"/>
              </a:rPr>
              <a:t>Từ</a:t>
            </a:r>
            <a:r>
              <a:rPr lang="en-US" sz="2800" b="1" dirty="0">
                <a:solidFill>
                  <a:srgbClr val="FF0000"/>
                </a:solidFill>
                <a:effectLst>
                  <a:outerShdw blurRad="38100" dist="38100" dir="2700000" algn="tl">
                    <a:srgbClr val="C0C0C0"/>
                  </a:outerShdw>
                </a:effectLst>
                <a:latin typeface="VNI-Times" pitchFamily="2" charset="0"/>
              </a:rPr>
              <a:t> </a:t>
            </a:r>
            <a:r>
              <a:rPr lang="en-US" sz="2800" b="1" dirty="0" err="1">
                <a:solidFill>
                  <a:srgbClr val="FF0000"/>
                </a:solidFill>
                <a:effectLst>
                  <a:outerShdw blurRad="38100" dist="38100" dir="2700000" algn="tl">
                    <a:srgbClr val="C0C0C0"/>
                  </a:outerShdw>
                </a:effectLst>
                <a:latin typeface="VNI-Times" pitchFamily="2" charset="0"/>
              </a:rPr>
              <a:t>ngữ</a:t>
            </a:r>
            <a:r>
              <a:rPr lang="en-US" sz="2800" b="1" dirty="0">
                <a:solidFill>
                  <a:srgbClr val="FF0000"/>
                </a:solidFill>
                <a:effectLst>
                  <a:outerShdw blurRad="38100" dist="38100" dir="2700000" algn="tl">
                    <a:srgbClr val="C0C0C0"/>
                  </a:outerShdw>
                </a:effectLst>
                <a:latin typeface="VNI-Times" pitchFamily="2" charset="0"/>
              </a:rPr>
              <a:t> </a:t>
            </a:r>
            <a:r>
              <a:rPr lang="en-US" sz="2800" b="1" dirty="0" err="1">
                <a:solidFill>
                  <a:srgbClr val="FF0000"/>
                </a:solidFill>
                <a:effectLst>
                  <a:outerShdw blurRad="38100" dist="38100" dir="2700000" algn="tl">
                    <a:srgbClr val="C0C0C0"/>
                  </a:outerShdw>
                </a:effectLst>
                <a:latin typeface="VNI-Times" pitchFamily="2" charset="0"/>
              </a:rPr>
              <a:t>về</a:t>
            </a:r>
            <a:r>
              <a:rPr lang="en-US" sz="2800" b="1" dirty="0">
                <a:solidFill>
                  <a:srgbClr val="FF0000"/>
                </a:solidFill>
                <a:effectLst>
                  <a:outerShdw blurRad="38100" dist="38100" dir="2700000" algn="tl">
                    <a:srgbClr val="C0C0C0"/>
                  </a:outerShdw>
                </a:effectLst>
                <a:latin typeface="VNI-Times" pitchFamily="2" charset="0"/>
              </a:rPr>
              <a:t> </a:t>
            </a:r>
            <a:r>
              <a:rPr lang="en-US" sz="2800" b="1" dirty="0" err="1">
                <a:solidFill>
                  <a:srgbClr val="FF0000"/>
                </a:solidFill>
                <a:effectLst>
                  <a:outerShdw blurRad="38100" dist="38100" dir="2700000" algn="tl">
                    <a:srgbClr val="C0C0C0"/>
                  </a:outerShdw>
                </a:effectLst>
                <a:latin typeface="VNI-Times" pitchFamily="2" charset="0"/>
              </a:rPr>
              <a:t>l</a:t>
            </a:r>
            <a:r>
              <a:rPr lang="en-US" sz="2800" b="1" dirty="0" err="1">
                <a:solidFill>
                  <a:srgbClr val="FF0000"/>
                </a:solidFill>
                <a:effectLst>
                  <a:outerShdw blurRad="38100" dist="38100" dir="2700000" algn="tl">
                    <a:srgbClr val="C0C0C0"/>
                  </a:outerShdw>
                </a:effectLst>
              </a:rPr>
              <a:t>oài</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chim</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Dấu</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chấm</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dấu</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phẩy</a:t>
            </a:r>
            <a:r>
              <a:rPr lang="en-US" sz="2800" b="1" dirty="0">
                <a:solidFill>
                  <a:srgbClr val="FF0000"/>
                </a:solidFill>
                <a:effectLst>
                  <a:outerShdw blurRad="38100" dist="38100" dir="2700000" algn="tl">
                    <a:srgbClr val="C0C0C0"/>
                  </a:outerShdw>
                </a:effectLst>
              </a:rPr>
              <a:t>.</a:t>
            </a:r>
          </a:p>
        </p:txBody>
      </p:sp>
      <p:sp>
        <p:nvSpPr>
          <p:cNvPr id="31" name="AutoShape 22"/>
          <p:cNvSpPr>
            <a:spLocks noChangeArrowheads="1"/>
          </p:cNvSpPr>
          <p:nvPr/>
        </p:nvSpPr>
        <p:spPr bwMode="auto">
          <a:xfrm>
            <a:off x="228600" y="1295400"/>
            <a:ext cx="7239000" cy="609600"/>
          </a:xfrm>
          <a:prstGeom prst="flowChartTerminator">
            <a:avLst/>
          </a:prstGeom>
          <a:solidFill>
            <a:srgbClr val="FFFF00"/>
          </a:solidFill>
          <a:ln w="9525">
            <a:solidFill>
              <a:schemeClr val="accent2"/>
            </a:solidFill>
            <a:miter lim="800000"/>
            <a:headEnd/>
            <a:tailEnd/>
          </a:ln>
        </p:spPr>
        <p:txBody>
          <a:bodyPr wrap="none" anchor="ctr"/>
          <a:lstStyle/>
          <a:p>
            <a:pPr algn="ctr"/>
            <a:r>
              <a:rPr lang="en-US" b="1" dirty="0">
                <a:solidFill>
                  <a:srgbClr val="000000"/>
                </a:solidFill>
                <a:latin typeface="Arial" pitchFamily="34" charset="0"/>
                <a:cs typeface="Arial" pitchFamily="34" charset="0"/>
              </a:rPr>
              <a:t>1. Nói tên các loài chim trong những tranh sau:</a:t>
            </a:r>
          </a:p>
        </p:txBody>
      </p:sp>
      <p:sp>
        <p:nvSpPr>
          <p:cNvPr id="32" name="Text Box 9"/>
          <p:cNvSpPr txBox="1">
            <a:spLocks noChangeArrowheads="1"/>
          </p:cNvSpPr>
          <p:nvPr/>
        </p:nvSpPr>
        <p:spPr bwMode="auto">
          <a:xfrm>
            <a:off x="1371600" y="0"/>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b="1" dirty="0"/>
              <a:t>Thứ </a:t>
            </a:r>
            <a:r>
              <a:rPr lang="en-US" b="1" dirty="0" smtClean="0"/>
              <a:t>năm</a:t>
            </a:r>
            <a:r>
              <a:rPr lang="en-US" b="1" dirty="0" smtClean="0"/>
              <a:t>, </a:t>
            </a:r>
            <a:r>
              <a:rPr lang="en-US" b="1" dirty="0"/>
              <a:t>ngày </a:t>
            </a:r>
            <a:r>
              <a:rPr lang="en-US" b="1" dirty="0" smtClean="0"/>
              <a:t>18 </a:t>
            </a:r>
            <a:r>
              <a:rPr lang="en-US" b="1" dirty="0"/>
              <a:t>tháng </a:t>
            </a:r>
            <a:r>
              <a:rPr lang="en-US" b="1" dirty="0" smtClean="0"/>
              <a:t>2 </a:t>
            </a:r>
            <a:r>
              <a:rPr lang="en-US" b="1" dirty="0"/>
              <a:t>năm </a:t>
            </a:r>
            <a:r>
              <a:rPr lang="en-US" b="1" dirty="0" smtClean="0"/>
              <a:t>2021</a:t>
            </a:r>
            <a:endParaRPr lang="en-US" b="1" dirty="0"/>
          </a:p>
        </p:txBody>
      </p:sp>
      <p:sp>
        <p:nvSpPr>
          <p:cNvPr id="33" name="Text Box 24"/>
          <p:cNvSpPr txBox="1">
            <a:spLocks noChangeArrowheads="1"/>
          </p:cNvSpPr>
          <p:nvPr/>
        </p:nvSpPr>
        <p:spPr bwMode="auto">
          <a:xfrm>
            <a:off x="-228600" y="6338887"/>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800" b="1" dirty="0" smtClean="0">
                <a:solidFill>
                  <a:srgbClr val="000000"/>
                </a:solidFill>
                <a:cs typeface="Arial" pitchFamily="34" charset="0"/>
              </a:rPr>
              <a:t>(đại </a:t>
            </a:r>
            <a:r>
              <a:rPr lang="en-US" sz="2800" b="1" dirty="0">
                <a:solidFill>
                  <a:srgbClr val="000000"/>
                </a:solidFill>
                <a:cs typeface="Arial" pitchFamily="34" charset="0"/>
              </a:rPr>
              <a:t>bàng, cú mèo, chim sẻ, sáo sậu, cò, chào mào, </a:t>
            </a:r>
            <a:r>
              <a:rPr lang="en-US" sz="2800" b="1" dirty="0" smtClean="0">
                <a:solidFill>
                  <a:srgbClr val="000000"/>
                </a:solidFill>
                <a:cs typeface="Arial" pitchFamily="34" charset="0"/>
              </a:rPr>
              <a:t>vẹt)</a:t>
            </a:r>
            <a:endParaRPr lang="en-US" sz="2800" b="1" dirty="0">
              <a:solidFill>
                <a:srgbClr val="000000"/>
              </a:solidFill>
              <a:cs typeface="Arial" pitchFamily="34" charset="0"/>
            </a:endParaRPr>
          </a:p>
        </p:txBody>
      </p:sp>
    </p:spTree>
    <p:extLst>
      <p:ext uri="{BB962C8B-B14F-4D97-AF65-F5344CB8AC3E}">
        <p14:creationId xmlns:p14="http://schemas.microsoft.com/office/powerpoint/2010/main" val="2334715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from="(-#ppt_w/2)" to="(#ppt_x)" calcmode="lin" valueType="num">
                                      <p:cBhvr>
                                        <p:cTn id="7" dur="600" fill="hold">
                                          <p:stCondLst>
                                            <p:cond delay="0"/>
                                          </p:stCondLst>
                                        </p:cTn>
                                        <p:tgtEl>
                                          <p:spTgt spid="23"/>
                                        </p:tgtEl>
                                        <p:attrNameLst>
                                          <p:attrName>ppt_x</p:attrName>
                                        </p:attrNameLst>
                                      </p:cBhvr>
                                    </p:anim>
                                    <p:anim from="0" to="-1.0" calcmode="lin" valueType="num">
                                      <p:cBhvr>
                                        <p:cTn id="8" dur="200" decel="50000" autoRev="1" fill="hold">
                                          <p:stCondLst>
                                            <p:cond delay="600"/>
                                          </p:stCondLst>
                                        </p:cTn>
                                        <p:tgtEl>
                                          <p:spTgt spid="23"/>
                                        </p:tgtEl>
                                        <p:attrNameLst>
                                          <p:attrName>xshear</p:attrName>
                                        </p:attrNameLst>
                                      </p:cBhvr>
                                    </p:anim>
                                    <p:animScale>
                                      <p:cBhvr>
                                        <p:cTn id="9" dur="200" decel="100000" autoRev="1" fill="hold">
                                          <p:stCondLst>
                                            <p:cond delay="600"/>
                                          </p:stCondLst>
                                        </p:cTn>
                                        <p:tgtEl>
                                          <p:spTgt spid="23"/>
                                        </p:tgtEl>
                                      </p:cBhvr>
                                      <p:from x="100000" y="100000"/>
                                      <p:to x="80000" y="100000"/>
                                    </p:animScale>
                                    <p:anim by="(#ppt_h/3+#ppt_w*0.1)" calcmode="lin" valueType="num">
                                      <p:cBhvr additive="sum">
                                        <p:cTn id="10" dur="200" decel="100000" autoRev="1" fill="hold">
                                          <p:stCondLst>
                                            <p:cond delay="600"/>
                                          </p:stCondLst>
                                        </p:cTn>
                                        <p:tgtEl>
                                          <p:spTgt spid="2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1000" fill="hold"/>
                                        <p:tgtEl>
                                          <p:spTgt spid="31"/>
                                        </p:tgtEl>
                                        <p:attrNameLst>
                                          <p:attrName>ppt_x</p:attrName>
                                        </p:attrNameLst>
                                      </p:cBhvr>
                                      <p:tavLst>
                                        <p:tav tm="0">
                                          <p:val>
                                            <p:strVal val="#ppt_x-.2"/>
                                          </p:val>
                                        </p:tav>
                                        <p:tav tm="100000">
                                          <p:val>
                                            <p:strVal val="#ppt_x"/>
                                          </p:val>
                                        </p:tav>
                                      </p:tavLst>
                                    </p:anim>
                                    <p:anim calcmode="lin" valueType="num">
                                      <p:cBhvr>
                                        <p:cTn id="16"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randombar(horizontal)">
                                      <p:cBhvr>
                                        <p:cTn id="29" dur="500"/>
                                        <p:tgtEl>
                                          <p:spTgt spid="3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arn(inVertical)">
                                      <p:cBhvr>
                                        <p:cTn id="39" dur="500"/>
                                        <p:tgtEl>
                                          <p:spTgt spid="2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arn(inVertical)">
                                      <p:cBhvr>
                                        <p:cTn id="44" dur="500"/>
                                        <p:tgtEl>
                                          <p:spTgt spid="2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barn(inVertical)">
                                      <p:cBhvr>
                                        <p:cTn id="49" dur="500"/>
                                        <p:tgtEl>
                                          <p:spTgt spid="2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arn(inVertical)">
                                      <p:cBhvr>
                                        <p:cTn id="54" dur="500"/>
                                        <p:tgtEl>
                                          <p:spTgt spid="2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arn(inVertical)">
                                      <p:cBhvr>
                                        <p:cTn id="59" dur="500"/>
                                        <p:tgtEl>
                                          <p:spTgt spid="2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barn(inVertical)">
                                      <p:cBhvr>
                                        <p:cTn id="6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23" grpId="0"/>
      <p:bldP spid="31" grpId="0" animBg="1"/>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304800" y="2209800"/>
            <a:ext cx="8534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n-US" sz="3200" b="1" dirty="0">
                <a:solidFill>
                  <a:srgbClr val="0000FF"/>
                </a:solidFill>
              </a:rPr>
              <a:t>      Ngày xưa có đôi bạn là Diệc và </a:t>
            </a:r>
            <a:r>
              <a:rPr lang="en-US" sz="3200" b="1" dirty="0" smtClean="0">
                <a:solidFill>
                  <a:srgbClr val="0000FF"/>
                </a:solidFill>
              </a:rPr>
              <a:t>Cò. Chúng </a:t>
            </a:r>
            <a:r>
              <a:rPr lang="en-US" sz="3200" b="1" dirty="0">
                <a:solidFill>
                  <a:srgbClr val="0000FF"/>
                </a:solidFill>
              </a:rPr>
              <a:t>thường cùng </a:t>
            </a:r>
            <a:r>
              <a:rPr lang="en-US" sz="3200" b="1" dirty="0" smtClean="0">
                <a:solidFill>
                  <a:srgbClr val="0000FF"/>
                </a:solidFill>
              </a:rPr>
              <a:t>ở, </a:t>
            </a:r>
            <a:r>
              <a:rPr lang="en-US" sz="3200" b="1" dirty="0">
                <a:solidFill>
                  <a:srgbClr val="0000FF"/>
                </a:solidFill>
              </a:rPr>
              <a:t>cùng </a:t>
            </a:r>
            <a:r>
              <a:rPr lang="en-US" sz="3200" b="1" dirty="0" smtClean="0">
                <a:solidFill>
                  <a:srgbClr val="0000FF"/>
                </a:solidFill>
              </a:rPr>
              <a:t>ăn, </a:t>
            </a:r>
            <a:r>
              <a:rPr lang="en-US" sz="3200" b="1" dirty="0">
                <a:solidFill>
                  <a:srgbClr val="0000FF"/>
                </a:solidFill>
              </a:rPr>
              <a:t>cùng làm việc và đi chơi cùng </a:t>
            </a:r>
            <a:r>
              <a:rPr lang="en-US" sz="3200" b="1" dirty="0" smtClean="0">
                <a:solidFill>
                  <a:srgbClr val="0000FF"/>
                </a:solidFill>
              </a:rPr>
              <a:t>nhau. </a:t>
            </a:r>
            <a:r>
              <a:rPr lang="en-US" sz="3200" b="1" dirty="0">
                <a:solidFill>
                  <a:srgbClr val="0000FF"/>
                </a:solidFill>
              </a:rPr>
              <a:t>Hai bạn gắn bó với nhau như hình với bóng.</a:t>
            </a:r>
          </a:p>
        </p:txBody>
      </p:sp>
      <p:sp>
        <p:nvSpPr>
          <p:cNvPr id="3" name="Text Box 2"/>
          <p:cNvSpPr txBox="1">
            <a:spLocks noChangeArrowheads="1"/>
          </p:cNvSpPr>
          <p:nvPr/>
        </p:nvSpPr>
        <p:spPr bwMode="auto">
          <a:xfrm>
            <a:off x="190500" y="493693"/>
            <a:ext cx="88011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800" b="1" u="sng" dirty="0">
                <a:latin typeface="Times New Roman" pitchFamily="18" charset="0"/>
                <a:cs typeface="Times New Roman" pitchFamily="18" charset="0"/>
              </a:rPr>
              <a:t>Bài tập 3</a:t>
            </a:r>
            <a:r>
              <a:rPr lang="en-US" altLang="en-US" sz="2800" b="1" dirty="0">
                <a:latin typeface="Times New Roman" pitchFamily="18" charset="0"/>
                <a:cs typeface="Times New Roman" pitchFamily="18" charset="0"/>
              </a:rPr>
              <a:t>: Chép lại đoạn văn dưới đây cho đúng chính tả sau khi thay ô trống  bằng dấu chấm hoặc dấu phẩy:</a:t>
            </a:r>
          </a:p>
        </p:txBody>
      </p:sp>
    </p:spTree>
    <p:extLst>
      <p:ext uri="{BB962C8B-B14F-4D97-AF65-F5344CB8AC3E}">
        <p14:creationId xmlns:p14="http://schemas.microsoft.com/office/powerpoint/2010/main" val="114428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3429000"/>
            <a:ext cx="9144000" cy="2514600"/>
          </a:xfrm>
          <a:prstGeom prst="roundRect">
            <a:avLst/>
          </a:prstGeom>
          <a:solidFill>
            <a:srgbClr val="00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0" y="1548557"/>
            <a:ext cx="9144000" cy="180424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ext Box 4"/>
          <p:cNvSpPr txBox="1">
            <a:spLocks noChangeArrowheads="1"/>
          </p:cNvSpPr>
          <p:nvPr/>
        </p:nvSpPr>
        <p:spPr bwMode="auto">
          <a:xfrm>
            <a:off x="228600" y="712887"/>
            <a:ext cx="8915400"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4000" b="1" dirty="0">
                <a:solidFill>
                  <a:srgbClr val="FF0000"/>
                </a:solidFill>
                <a:latin typeface="Times New Roman" pitchFamily="18" charset="0"/>
                <a:cs typeface="Times New Roman" pitchFamily="18" charset="0"/>
              </a:rPr>
              <a:t>Lưu ý </a:t>
            </a:r>
            <a:endParaRPr lang="en-US" altLang="en-US" sz="4000" b="1" dirty="0" smtClean="0">
              <a:solidFill>
                <a:srgbClr val="FF0000"/>
              </a:solidFill>
              <a:latin typeface="Times New Roman" pitchFamily="18" charset="0"/>
              <a:cs typeface="Times New Roman" pitchFamily="18" charset="0"/>
            </a:endParaRPr>
          </a:p>
          <a:p>
            <a:pPr algn="just">
              <a:spcBef>
                <a:spcPct val="50000"/>
              </a:spcBef>
            </a:pPr>
            <a:r>
              <a:rPr lang="en-US" altLang="en-US" sz="3600" b="1" dirty="0" smtClean="0">
                <a:latin typeface="Times New Roman" pitchFamily="18" charset="0"/>
                <a:cs typeface="Times New Roman" pitchFamily="18" charset="0"/>
              </a:rPr>
              <a:t>- </a:t>
            </a:r>
            <a:r>
              <a:rPr lang="en-US" altLang="en-US" sz="3600" b="1" dirty="0">
                <a:latin typeface="Times New Roman" pitchFamily="18" charset="0"/>
                <a:cs typeface="Times New Roman" pitchFamily="18" charset="0"/>
              </a:rPr>
              <a:t>Khi đọc câu có dấu phẩy, dấu chấm, ta cần ngắt hơi ở vị trí có dấu phẩy, nghỉ hơi ở vị trí có  dấu chấm.</a:t>
            </a:r>
          </a:p>
          <a:p>
            <a:pPr algn="just">
              <a:spcBef>
                <a:spcPct val="50000"/>
              </a:spcBef>
            </a:pPr>
            <a:r>
              <a:rPr lang="en-US" altLang="en-US" sz="3600" b="1" dirty="0" smtClean="0">
                <a:latin typeface="Times New Roman" pitchFamily="18" charset="0"/>
                <a:cs typeface="Times New Roman" pitchFamily="18" charset="0"/>
              </a:rPr>
              <a:t>- Sử </a:t>
            </a:r>
            <a:r>
              <a:rPr lang="en-US" altLang="en-US" sz="3600" b="1" dirty="0">
                <a:latin typeface="Times New Roman" pitchFamily="18" charset="0"/>
                <a:cs typeface="Times New Roman" pitchFamily="18" charset="0"/>
              </a:rPr>
              <a:t>dụng dấu chấm, dấu phẩy khi nói và viết để mỗi câu nói hoặc câu văn trở nên rõ nghĩa hơn. Người học, người nghe dễ dàng hiểu được những gì chúng ta muốn diễn đạt.</a:t>
            </a:r>
          </a:p>
        </p:txBody>
      </p:sp>
    </p:spTree>
    <p:custDataLst>
      <p:tags r:id="rId1"/>
    </p:custDataLst>
    <p:extLst>
      <p:ext uri="{BB962C8B-B14F-4D97-AF65-F5344CB8AC3E}">
        <p14:creationId xmlns:p14="http://schemas.microsoft.com/office/powerpoint/2010/main" val="301933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10242">
                                            <p:txEl>
                                              <p:pRg st="1" end="1"/>
                                            </p:txEl>
                                          </p:spTgt>
                                        </p:tgtEl>
                                        <p:attrNameLst>
                                          <p:attrName>style.visibility</p:attrName>
                                        </p:attrNameLst>
                                      </p:cBhvr>
                                      <p:to>
                                        <p:strVal val="visible"/>
                                      </p:to>
                                    </p:set>
                                    <p:animEffect transition="in" filter="fade">
                                      <p:cBhvr>
                                        <p:cTn id="14" dur="500"/>
                                        <p:tgtEl>
                                          <p:spTgt spid="1024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10242">
                                            <p:txEl>
                                              <p:pRg st="2" end="2"/>
                                            </p:txEl>
                                          </p:spTgt>
                                        </p:tgtEl>
                                        <p:attrNameLst>
                                          <p:attrName>style.visibility</p:attrName>
                                        </p:attrNameLst>
                                      </p:cBhvr>
                                      <p:to>
                                        <p:strVal val="visible"/>
                                      </p:to>
                                    </p:set>
                                    <p:animEffect transition="in" filter="fade">
                                      <p:cBhvr>
                                        <p:cTn id="22" dur="500"/>
                                        <p:tgtEl>
                                          <p:spTgt spid="102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qua den"/>
          <p:cNvPicPr>
            <a:picLocks noChangeAspect="1" noChangeArrowheads="1"/>
          </p:cNvPicPr>
          <p:nvPr/>
        </p:nvPicPr>
        <p:blipFill>
          <a:blip r:embed="rId3">
            <a:extLst>
              <a:ext uri="{28A0092B-C50C-407E-A947-70E740481C1C}">
                <a14:useLocalDpi xmlns:a14="http://schemas.microsoft.com/office/drawing/2010/main" val="0"/>
              </a:ext>
            </a:extLst>
          </a:blip>
          <a:srcRect l="4225"/>
          <a:stretch>
            <a:fillRect/>
          </a:stretch>
        </p:blipFill>
        <p:spPr bwMode="auto">
          <a:xfrm>
            <a:off x="4724400" y="1981200"/>
            <a:ext cx="3962400" cy="3886200"/>
          </a:xfrm>
          <a:prstGeom prst="rect">
            <a:avLst/>
          </a:prstGeom>
          <a:noFill/>
          <a:ln w="3810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7179" name="Text Box 11"/>
          <p:cNvSpPr txBox="1">
            <a:spLocks noChangeArrowheads="1"/>
          </p:cNvSpPr>
          <p:nvPr/>
        </p:nvSpPr>
        <p:spPr bwMode="auto">
          <a:xfrm>
            <a:off x="298450" y="304800"/>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u="sng" dirty="0">
                <a:solidFill>
                  <a:srgbClr val="FF0000"/>
                </a:solidFill>
              </a:rPr>
              <a:t>TRÒ CHƠI</a:t>
            </a:r>
            <a:r>
              <a:rPr lang="en-US" b="1" dirty="0">
                <a:solidFill>
                  <a:srgbClr val="FF0000"/>
                </a:solidFill>
              </a:rPr>
              <a:t>: </a:t>
            </a:r>
          </a:p>
        </p:txBody>
      </p:sp>
      <p:sp>
        <p:nvSpPr>
          <p:cNvPr id="7180" name="WordArt 12"/>
          <p:cNvSpPr>
            <a:spLocks noChangeArrowheads="1" noChangeShapeType="1" noTextEdit="1"/>
          </p:cNvSpPr>
          <p:nvPr/>
        </p:nvSpPr>
        <p:spPr bwMode="auto">
          <a:xfrm>
            <a:off x="1066800" y="914400"/>
            <a:ext cx="7086600" cy="466725"/>
          </a:xfrm>
          <a:prstGeom prst="rect">
            <a:avLst/>
          </a:prstGeom>
        </p:spPr>
        <p:txBody>
          <a:bodyPr wrap="none" fromWordArt="1">
            <a:prstTxWarp prst="textPlain">
              <a:avLst>
                <a:gd name="adj" fmla="val 50000"/>
              </a:avLst>
            </a:prstTxWarp>
          </a:bodyPr>
          <a:lstStyle/>
          <a:p>
            <a:pPr algn="ctr"/>
            <a:r>
              <a:rPr lang="en-US" sz="3200" b="1" i="1" kern="10" dirty="0">
                <a:ln w="12700">
                  <a:solidFill>
                    <a:srgbClr val="FF00FF"/>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ĐOÁN TRANH NÊU MỘT THÀNH NGỮ  </a:t>
            </a:r>
          </a:p>
        </p:txBody>
      </p:sp>
      <p:sp>
        <p:nvSpPr>
          <p:cNvPr id="7184" name="Text Box 16"/>
          <p:cNvSpPr txBox="1">
            <a:spLocks noChangeArrowheads="1"/>
          </p:cNvSpPr>
          <p:nvPr/>
        </p:nvSpPr>
        <p:spPr bwMode="auto">
          <a:xfrm>
            <a:off x="533400" y="2286000"/>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b="1">
                <a:solidFill>
                  <a:srgbClr val="0000FF"/>
                </a:solidFill>
              </a:rPr>
              <a:t>Đen như quạ.</a:t>
            </a:r>
          </a:p>
        </p:txBody>
      </p:sp>
      <p:sp>
        <p:nvSpPr>
          <p:cNvPr id="7186" name="Text Box 18"/>
          <p:cNvSpPr txBox="1">
            <a:spLocks noChangeArrowheads="1"/>
          </p:cNvSpPr>
          <p:nvPr/>
        </p:nvSpPr>
        <p:spPr bwMode="auto">
          <a:xfrm>
            <a:off x="533400" y="2971800"/>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b="1">
                <a:solidFill>
                  <a:srgbClr val="0000FF"/>
                </a:solidFill>
              </a:rPr>
              <a:t>Hôi như cú.</a:t>
            </a:r>
          </a:p>
        </p:txBody>
      </p:sp>
      <p:pic>
        <p:nvPicPr>
          <p:cNvPr id="7187" name="Picture 19" descr="Cu meo"/>
          <p:cNvPicPr>
            <a:picLocks noChangeAspect="1" noChangeArrowheads="1"/>
          </p:cNvPicPr>
          <p:nvPr/>
        </p:nvPicPr>
        <p:blipFill>
          <a:blip r:embed="rId4">
            <a:extLst>
              <a:ext uri="{28A0092B-C50C-407E-A947-70E740481C1C}">
                <a14:useLocalDpi xmlns:a14="http://schemas.microsoft.com/office/drawing/2010/main" val="0"/>
              </a:ext>
            </a:extLst>
          </a:blip>
          <a:srcRect l="19188" t="6516" r="20052" b="6607"/>
          <a:stretch>
            <a:fillRect/>
          </a:stretch>
        </p:blipFill>
        <p:spPr bwMode="auto">
          <a:xfrm>
            <a:off x="4724400" y="1905000"/>
            <a:ext cx="3962400" cy="3886200"/>
          </a:xfrm>
          <a:prstGeom prst="rect">
            <a:avLst/>
          </a:prstGeom>
          <a:noFill/>
          <a:ln w="3810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7188" name="Text Box 20"/>
          <p:cNvSpPr txBox="1">
            <a:spLocks noChangeArrowheads="1"/>
          </p:cNvSpPr>
          <p:nvPr/>
        </p:nvSpPr>
        <p:spPr bwMode="auto">
          <a:xfrm>
            <a:off x="533400" y="3581400"/>
            <a:ext cx="335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b="1">
                <a:solidFill>
                  <a:srgbClr val="0000FF"/>
                </a:solidFill>
              </a:rPr>
              <a:t>Nói như vẹt.</a:t>
            </a:r>
          </a:p>
        </p:txBody>
      </p:sp>
      <p:pic>
        <p:nvPicPr>
          <p:cNvPr id="7189" name="Picture 21" descr="Vet"/>
          <p:cNvPicPr>
            <a:picLocks noChangeAspect="1" noChangeArrowheads="1"/>
          </p:cNvPicPr>
          <p:nvPr/>
        </p:nvPicPr>
        <p:blipFill>
          <a:blip r:embed="rId5">
            <a:extLst>
              <a:ext uri="{28A0092B-C50C-407E-A947-70E740481C1C}">
                <a14:useLocalDpi xmlns:a14="http://schemas.microsoft.com/office/drawing/2010/main" val="0"/>
              </a:ext>
            </a:extLst>
          </a:blip>
          <a:srcRect l="12500" t="6979"/>
          <a:stretch>
            <a:fillRect/>
          </a:stretch>
        </p:blipFill>
        <p:spPr bwMode="auto">
          <a:xfrm>
            <a:off x="4724400" y="1981200"/>
            <a:ext cx="3962400" cy="3886200"/>
          </a:xfrm>
          <a:prstGeom prst="rect">
            <a:avLst/>
          </a:prstGeom>
          <a:noFill/>
          <a:ln w="3810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7190" name="Text Box 22"/>
          <p:cNvSpPr txBox="1">
            <a:spLocks noChangeArrowheads="1"/>
          </p:cNvSpPr>
          <p:nvPr/>
        </p:nvSpPr>
        <p:spPr bwMode="auto">
          <a:xfrm>
            <a:off x="533400" y="4267200"/>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000" b="1">
                <a:solidFill>
                  <a:srgbClr val="0000FF"/>
                </a:solidFill>
              </a:rPr>
              <a:t>Nhanh như cắt. </a:t>
            </a:r>
          </a:p>
        </p:txBody>
      </p:sp>
      <p:pic>
        <p:nvPicPr>
          <p:cNvPr id="23" name="Picture 22" descr="post-31967-0-68167100-132454537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905000"/>
            <a:ext cx="3962400" cy="3962400"/>
          </a:xfrm>
          <a:prstGeom prst="rect">
            <a:avLst/>
          </a:prstGeom>
          <a:solidFill>
            <a:srgbClr val="0000FF"/>
          </a:solidFill>
          <a:ln w="9525">
            <a:solidFill>
              <a:srgbClr val="FF0000"/>
            </a:solidFill>
            <a:miter lim="800000"/>
            <a:headEnd/>
            <a:tailEnd/>
          </a:ln>
        </p:spPr>
      </p:pic>
    </p:spTree>
    <p:extLst>
      <p:ext uri="{BB962C8B-B14F-4D97-AF65-F5344CB8AC3E}">
        <p14:creationId xmlns:p14="http://schemas.microsoft.com/office/powerpoint/2010/main" val="1812993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180"/>
                                        </p:tgtEl>
                                        <p:attrNameLst>
                                          <p:attrName>style.visibility</p:attrName>
                                        </p:attrNameLst>
                                      </p:cBhvr>
                                      <p:to>
                                        <p:strVal val="visible"/>
                                      </p:to>
                                    </p:set>
                                    <p:anim calcmode="lin" valueType="num">
                                      <p:cBhvr>
                                        <p:cTn id="7" dur="500" fill="hold"/>
                                        <p:tgtEl>
                                          <p:spTgt spid="7180"/>
                                        </p:tgtEl>
                                        <p:attrNameLst>
                                          <p:attrName>ppt_w</p:attrName>
                                        </p:attrNameLst>
                                      </p:cBhvr>
                                      <p:tavLst>
                                        <p:tav tm="0">
                                          <p:val>
                                            <p:fltVal val="0"/>
                                          </p:val>
                                        </p:tav>
                                        <p:tav tm="100000">
                                          <p:val>
                                            <p:strVal val="#ppt_w"/>
                                          </p:val>
                                        </p:tav>
                                      </p:tavLst>
                                    </p:anim>
                                    <p:anim calcmode="lin" valueType="num">
                                      <p:cBhvr>
                                        <p:cTn id="8" dur="500" fill="hold"/>
                                        <p:tgtEl>
                                          <p:spTgt spid="7180"/>
                                        </p:tgtEl>
                                        <p:attrNameLst>
                                          <p:attrName>ppt_h</p:attrName>
                                        </p:attrNameLst>
                                      </p:cBhvr>
                                      <p:tavLst>
                                        <p:tav tm="0">
                                          <p:val>
                                            <p:fltVal val="0"/>
                                          </p:val>
                                        </p:tav>
                                        <p:tav tm="100000">
                                          <p:val>
                                            <p:strVal val="#ppt_h"/>
                                          </p:val>
                                        </p:tav>
                                      </p:tavLst>
                                    </p:anim>
                                    <p:anim calcmode="lin" valueType="num">
                                      <p:cBhvr>
                                        <p:cTn id="9" dur="500" fill="hold"/>
                                        <p:tgtEl>
                                          <p:spTgt spid="7180"/>
                                        </p:tgtEl>
                                        <p:attrNameLst>
                                          <p:attrName>style.rotation</p:attrName>
                                        </p:attrNameLst>
                                      </p:cBhvr>
                                      <p:tavLst>
                                        <p:tav tm="0">
                                          <p:val>
                                            <p:fltVal val="360"/>
                                          </p:val>
                                        </p:tav>
                                        <p:tav tm="100000">
                                          <p:val>
                                            <p:fltVal val="0"/>
                                          </p:val>
                                        </p:tav>
                                      </p:tavLst>
                                    </p:anim>
                                    <p:animEffect transition="in" filter="fade">
                                      <p:cBhvr>
                                        <p:cTn id="10" dur="500"/>
                                        <p:tgtEl>
                                          <p:spTgt spid="7180"/>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7179"/>
                                        </p:tgtEl>
                                        <p:attrNameLst>
                                          <p:attrName>style.visibility</p:attrName>
                                        </p:attrNameLst>
                                      </p:cBhvr>
                                      <p:to>
                                        <p:strVal val="visible"/>
                                      </p:to>
                                    </p:set>
                                    <p:anim calcmode="lin" valueType="num">
                                      <p:cBhvr>
                                        <p:cTn id="13" dur="500" fill="hold"/>
                                        <p:tgtEl>
                                          <p:spTgt spid="7179"/>
                                        </p:tgtEl>
                                        <p:attrNameLst>
                                          <p:attrName>ppt_w</p:attrName>
                                        </p:attrNameLst>
                                      </p:cBhvr>
                                      <p:tavLst>
                                        <p:tav tm="0">
                                          <p:val>
                                            <p:fltVal val="0"/>
                                          </p:val>
                                        </p:tav>
                                        <p:tav tm="100000">
                                          <p:val>
                                            <p:strVal val="#ppt_w"/>
                                          </p:val>
                                        </p:tav>
                                      </p:tavLst>
                                    </p:anim>
                                    <p:anim calcmode="lin" valueType="num">
                                      <p:cBhvr>
                                        <p:cTn id="14" dur="500" fill="hold"/>
                                        <p:tgtEl>
                                          <p:spTgt spid="7179"/>
                                        </p:tgtEl>
                                        <p:attrNameLst>
                                          <p:attrName>ppt_h</p:attrName>
                                        </p:attrNameLst>
                                      </p:cBhvr>
                                      <p:tavLst>
                                        <p:tav tm="0">
                                          <p:val>
                                            <p:fltVal val="0"/>
                                          </p:val>
                                        </p:tav>
                                        <p:tav tm="100000">
                                          <p:val>
                                            <p:strVal val="#ppt_h"/>
                                          </p:val>
                                        </p:tav>
                                      </p:tavLst>
                                    </p:anim>
                                    <p:anim calcmode="lin" valueType="num">
                                      <p:cBhvr>
                                        <p:cTn id="15" dur="500" fill="hold"/>
                                        <p:tgtEl>
                                          <p:spTgt spid="7179"/>
                                        </p:tgtEl>
                                        <p:attrNameLst>
                                          <p:attrName>style.rotation</p:attrName>
                                        </p:attrNameLst>
                                      </p:cBhvr>
                                      <p:tavLst>
                                        <p:tav tm="0">
                                          <p:val>
                                            <p:fltVal val="360"/>
                                          </p:val>
                                        </p:tav>
                                        <p:tav tm="100000">
                                          <p:val>
                                            <p:fltVal val="0"/>
                                          </p:val>
                                        </p:tav>
                                      </p:tavLst>
                                    </p:anim>
                                    <p:animEffect transition="in" filter="fade">
                                      <p:cBhvr>
                                        <p:cTn id="16" dur="500"/>
                                        <p:tgtEl>
                                          <p:spTgt spid="717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7178"/>
                                        </p:tgtEl>
                                        <p:attrNameLst>
                                          <p:attrName>style.visibility</p:attrName>
                                        </p:attrNameLst>
                                      </p:cBhvr>
                                      <p:to>
                                        <p:strVal val="visible"/>
                                      </p:to>
                                    </p:set>
                                    <p:anim calcmode="lin" valueType="num">
                                      <p:cBhvr>
                                        <p:cTn id="21" dur="1000" fill="hold"/>
                                        <p:tgtEl>
                                          <p:spTgt spid="7178"/>
                                        </p:tgtEl>
                                        <p:attrNameLst>
                                          <p:attrName>ppt_x</p:attrName>
                                        </p:attrNameLst>
                                      </p:cBhvr>
                                      <p:tavLst>
                                        <p:tav tm="0">
                                          <p:val>
                                            <p:strVal val="#ppt_x-.2"/>
                                          </p:val>
                                        </p:tav>
                                        <p:tav tm="100000">
                                          <p:val>
                                            <p:strVal val="#ppt_x"/>
                                          </p:val>
                                        </p:tav>
                                      </p:tavLst>
                                    </p:anim>
                                    <p:anim calcmode="lin" valueType="num">
                                      <p:cBhvr>
                                        <p:cTn id="22" dur="1000" fill="hold"/>
                                        <p:tgtEl>
                                          <p:spTgt spid="717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17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4" presetClass="entr" presetSubtype="0" fill="hold" grpId="0" nodeType="clickEffect">
                                  <p:stCondLst>
                                    <p:cond delay="0"/>
                                  </p:stCondLst>
                                  <p:childTnLst>
                                    <p:set>
                                      <p:cBhvr>
                                        <p:cTn id="27" dur="1" fill="hold">
                                          <p:stCondLst>
                                            <p:cond delay="0"/>
                                          </p:stCondLst>
                                        </p:cTn>
                                        <p:tgtEl>
                                          <p:spTgt spid="7184"/>
                                        </p:tgtEl>
                                        <p:attrNameLst>
                                          <p:attrName>style.visibility</p:attrName>
                                        </p:attrNameLst>
                                      </p:cBhvr>
                                      <p:to>
                                        <p:strVal val="visible"/>
                                      </p:to>
                                    </p:set>
                                    <p:anim from="(-#ppt_w/2)" to="(#ppt_x)" calcmode="lin" valueType="num">
                                      <p:cBhvr>
                                        <p:cTn id="28" dur="600" fill="hold">
                                          <p:stCondLst>
                                            <p:cond delay="0"/>
                                          </p:stCondLst>
                                        </p:cTn>
                                        <p:tgtEl>
                                          <p:spTgt spid="7184"/>
                                        </p:tgtEl>
                                        <p:attrNameLst>
                                          <p:attrName>ppt_x</p:attrName>
                                        </p:attrNameLst>
                                      </p:cBhvr>
                                    </p:anim>
                                    <p:anim from="0" to="-1.0" calcmode="lin" valueType="num">
                                      <p:cBhvr>
                                        <p:cTn id="29" dur="200" decel="50000" autoRev="1" fill="hold">
                                          <p:stCondLst>
                                            <p:cond delay="600"/>
                                          </p:stCondLst>
                                        </p:cTn>
                                        <p:tgtEl>
                                          <p:spTgt spid="7184"/>
                                        </p:tgtEl>
                                        <p:attrNameLst>
                                          <p:attrName>xshear</p:attrName>
                                        </p:attrNameLst>
                                      </p:cBhvr>
                                    </p:anim>
                                    <p:animScale>
                                      <p:cBhvr>
                                        <p:cTn id="30" dur="200" decel="100000" autoRev="1" fill="hold">
                                          <p:stCondLst>
                                            <p:cond delay="600"/>
                                          </p:stCondLst>
                                        </p:cTn>
                                        <p:tgtEl>
                                          <p:spTgt spid="7184"/>
                                        </p:tgtEl>
                                      </p:cBhvr>
                                      <p:from x="100000" y="100000"/>
                                      <p:to x="80000" y="100000"/>
                                    </p:animScale>
                                    <p:anim by="(#ppt_h/3+#ppt_w*0.1)" calcmode="lin" valueType="num">
                                      <p:cBhvr additive="sum">
                                        <p:cTn id="31" dur="200" decel="100000" autoRev="1" fill="hold">
                                          <p:stCondLst>
                                            <p:cond delay="600"/>
                                          </p:stCondLst>
                                        </p:cTn>
                                        <p:tgtEl>
                                          <p:spTgt spid="7184"/>
                                        </p:tgtEl>
                                        <p:attrNameLst>
                                          <p:attrName>ppt_x</p:attrName>
                                        </p:attrNameLst>
                                      </p:cBhvr>
                                    </p:anim>
                                  </p:childTnLst>
                                  <p:subTnLst>
                                    <p:animClr clrSpc="rgb" dir="cw">
                                      <p:cBhvr override="childStyle">
                                        <p:cTn dur="1" fill="hold" display="0" masterRel="nextClick" afterEffect="1"/>
                                        <p:tgtEl>
                                          <p:spTgt spid="7184"/>
                                        </p:tgtEl>
                                        <p:attrNameLst>
                                          <p:attrName>ppt_c</p:attrName>
                                        </p:attrNameLst>
                                      </p:cBhvr>
                                      <p:to>
                                        <a:srgbClr val="FF0000"/>
                                      </p:to>
                                    </p:animClr>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xit" presetSubtype="16" fill="hold" nodeType="clickEffect">
                                  <p:stCondLst>
                                    <p:cond delay="0"/>
                                  </p:stCondLst>
                                  <p:childTnLst>
                                    <p:animEffect transition="out" filter="circle(in)">
                                      <p:cBhvr>
                                        <p:cTn id="35" dur="2000"/>
                                        <p:tgtEl>
                                          <p:spTgt spid="7178"/>
                                        </p:tgtEl>
                                      </p:cBhvr>
                                    </p:animEffect>
                                    <p:set>
                                      <p:cBhvr>
                                        <p:cTn id="36" dur="1" fill="hold">
                                          <p:stCondLst>
                                            <p:cond delay="1999"/>
                                          </p:stCondLst>
                                        </p:cTn>
                                        <p:tgtEl>
                                          <p:spTgt spid="7178"/>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35" presetClass="entr" presetSubtype="0" fill="hold" nodeType="clickEffect">
                                  <p:stCondLst>
                                    <p:cond delay="0"/>
                                  </p:stCondLst>
                                  <p:childTnLst>
                                    <p:set>
                                      <p:cBhvr>
                                        <p:cTn id="40" dur="1" fill="hold">
                                          <p:stCondLst>
                                            <p:cond delay="0"/>
                                          </p:stCondLst>
                                        </p:cTn>
                                        <p:tgtEl>
                                          <p:spTgt spid="7187"/>
                                        </p:tgtEl>
                                        <p:attrNameLst>
                                          <p:attrName>style.visibility</p:attrName>
                                        </p:attrNameLst>
                                      </p:cBhvr>
                                      <p:to>
                                        <p:strVal val="visible"/>
                                      </p:to>
                                    </p:set>
                                    <p:animEffect transition="in" filter="fade">
                                      <p:cBhvr>
                                        <p:cTn id="41" dur="2000"/>
                                        <p:tgtEl>
                                          <p:spTgt spid="7187"/>
                                        </p:tgtEl>
                                      </p:cBhvr>
                                    </p:animEffect>
                                    <p:anim calcmode="lin" valueType="num">
                                      <p:cBhvr>
                                        <p:cTn id="42" dur="2000" fill="hold"/>
                                        <p:tgtEl>
                                          <p:spTgt spid="7187"/>
                                        </p:tgtEl>
                                        <p:attrNameLst>
                                          <p:attrName>style.rotation</p:attrName>
                                        </p:attrNameLst>
                                      </p:cBhvr>
                                      <p:tavLst>
                                        <p:tav tm="0">
                                          <p:val>
                                            <p:fltVal val="720"/>
                                          </p:val>
                                        </p:tav>
                                        <p:tav tm="100000">
                                          <p:val>
                                            <p:fltVal val="0"/>
                                          </p:val>
                                        </p:tav>
                                      </p:tavLst>
                                    </p:anim>
                                    <p:anim calcmode="lin" valueType="num">
                                      <p:cBhvr>
                                        <p:cTn id="43" dur="2000" fill="hold"/>
                                        <p:tgtEl>
                                          <p:spTgt spid="7187"/>
                                        </p:tgtEl>
                                        <p:attrNameLst>
                                          <p:attrName>ppt_h</p:attrName>
                                        </p:attrNameLst>
                                      </p:cBhvr>
                                      <p:tavLst>
                                        <p:tav tm="0">
                                          <p:val>
                                            <p:fltVal val="0"/>
                                          </p:val>
                                        </p:tav>
                                        <p:tav tm="100000">
                                          <p:val>
                                            <p:strVal val="#ppt_h"/>
                                          </p:val>
                                        </p:tav>
                                      </p:tavLst>
                                    </p:anim>
                                    <p:anim calcmode="lin" valueType="num">
                                      <p:cBhvr>
                                        <p:cTn id="44" dur="2000" fill="hold"/>
                                        <p:tgtEl>
                                          <p:spTgt spid="7187"/>
                                        </p:tgtEl>
                                        <p:attrNameLst>
                                          <p:attrName>ppt_w</p:attrName>
                                        </p:attrNameLst>
                                      </p:cBhvr>
                                      <p:tavLst>
                                        <p:tav tm="0">
                                          <p:val>
                                            <p:fltVal val="0"/>
                                          </p:val>
                                        </p:tav>
                                        <p:tav tm="100000">
                                          <p:val>
                                            <p:strVal val="#ppt_w"/>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9" presetClass="entr" presetSubtype="0" accel="100000" fill="hold" grpId="0" nodeType="clickEffect">
                                  <p:stCondLst>
                                    <p:cond delay="0"/>
                                  </p:stCondLst>
                                  <p:childTnLst>
                                    <p:set>
                                      <p:cBhvr>
                                        <p:cTn id="48" dur="1" fill="hold">
                                          <p:stCondLst>
                                            <p:cond delay="0"/>
                                          </p:stCondLst>
                                        </p:cTn>
                                        <p:tgtEl>
                                          <p:spTgt spid="7186"/>
                                        </p:tgtEl>
                                        <p:attrNameLst>
                                          <p:attrName>style.visibility</p:attrName>
                                        </p:attrNameLst>
                                      </p:cBhvr>
                                      <p:to>
                                        <p:strVal val="visible"/>
                                      </p:to>
                                    </p:set>
                                    <p:anim calcmode="lin" valueType="num">
                                      <p:cBhvr>
                                        <p:cTn id="49" dur="500" fill="hold"/>
                                        <p:tgtEl>
                                          <p:spTgt spid="7186"/>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7186"/>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7186"/>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7186"/>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186"/>
                                        </p:tgtEl>
                                        <p:attrNameLst>
                                          <p:attrName>ppt_c</p:attrName>
                                        </p:attrNameLst>
                                      </p:cBhvr>
                                      <p:to>
                                        <a:srgbClr val="FF0000"/>
                                      </p:to>
                                    </p:animClr>
                                    <p:audio>
                                      <p:cMediaNode>
                                        <p:cTn display="0" masterRel="sameClick">
                                          <p:stCondLst>
                                            <p:cond evt="begin" delay="0">
                                              <p:tn val="47"/>
                                            </p:cond>
                                          </p:stCondLst>
                                          <p:endCondLst>
                                            <p:cond evt="onStopAudio" delay="0">
                                              <p:tgtEl>
                                                <p:sldTgt/>
                                              </p:tgtEl>
                                            </p:cond>
                                          </p:endCondLst>
                                        </p:cTn>
                                        <p:tgtEl>
                                          <p:sndTgt r:embed="rId2" name="applause.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xit" presetSubtype="10" fill="hold" nodeType="clickEffect">
                                  <p:stCondLst>
                                    <p:cond delay="0"/>
                                  </p:stCondLst>
                                  <p:childTnLst>
                                    <p:animEffect transition="out" filter="checkerboard(across)">
                                      <p:cBhvr>
                                        <p:cTn id="56" dur="500"/>
                                        <p:tgtEl>
                                          <p:spTgt spid="7187"/>
                                        </p:tgtEl>
                                      </p:cBhvr>
                                    </p:animEffect>
                                    <p:set>
                                      <p:cBhvr>
                                        <p:cTn id="57" dur="1" fill="hold">
                                          <p:stCondLst>
                                            <p:cond delay="499"/>
                                          </p:stCondLst>
                                        </p:cTn>
                                        <p:tgtEl>
                                          <p:spTgt spid="7187"/>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34" presetClass="entr" presetSubtype="0" fill="hold" nodeType="clickEffect">
                                  <p:stCondLst>
                                    <p:cond delay="0"/>
                                  </p:stCondLst>
                                  <p:childTnLst>
                                    <p:set>
                                      <p:cBhvr>
                                        <p:cTn id="61" dur="1" fill="hold">
                                          <p:stCondLst>
                                            <p:cond delay="0"/>
                                          </p:stCondLst>
                                        </p:cTn>
                                        <p:tgtEl>
                                          <p:spTgt spid="7189"/>
                                        </p:tgtEl>
                                        <p:attrNameLst>
                                          <p:attrName>style.visibility</p:attrName>
                                        </p:attrNameLst>
                                      </p:cBhvr>
                                      <p:to>
                                        <p:strVal val="visible"/>
                                      </p:to>
                                    </p:set>
                                    <p:anim from="(-#ppt_w/2)" to="(#ppt_x)" calcmode="lin" valueType="num">
                                      <p:cBhvr>
                                        <p:cTn id="62" dur="600" fill="hold">
                                          <p:stCondLst>
                                            <p:cond delay="0"/>
                                          </p:stCondLst>
                                        </p:cTn>
                                        <p:tgtEl>
                                          <p:spTgt spid="7189"/>
                                        </p:tgtEl>
                                        <p:attrNameLst>
                                          <p:attrName>ppt_x</p:attrName>
                                        </p:attrNameLst>
                                      </p:cBhvr>
                                    </p:anim>
                                    <p:anim from="0" to="-1.0" calcmode="lin" valueType="num">
                                      <p:cBhvr>
                                        <p:cTn id="63" dur="200" decel="50000" autoRev="1" fill="hold">
                                          <p:stCondLst>
                                            <p:cond delay="600"/>
                                          </p:stCondLst>
                                        </p:cTn>
                                        <p:tgtEl>
                                          <p:spTgt spid="7189"/>
                                        </p:tgtEl>
                                        <p:attrNameLst>
                                          <p:attrName>xshear</p:attrName>
                                        </p:attrNameLst>
                                      </p:cBhvr>
                                    </p:anim>
                                    <p:animScale>
                                      <p:cBhvr>
                                        <p:cTn id="64" dur="200" decel="100000" autoRev="1" fill="hold">
                                          <p:stCondLst>
                                            <p:cond delay="600"/>
                                          </p:stCondLst>
                                        </p:cTn>
                                        <p:tgtEl>
                                          <p:spTgt spid="7189"/>
                                        </p:tgtEl>
                                      </p:cBhvr>
                                      <p:from x="100000" y="100000"/>
                                      <p:to x="80000" y="100000"/>
                                    </p:animScale>
                                    <p:anim by="(#ppt_h/3+#ppt_w*0.1)" calcmode="lin" valueType="num">
                                      <p:cBhvr additive="sum">
                                        <p:cTn id="65" dur="200" decel="100000" autoRev="1" fill="hold">
                                          <p:stCondLst>
                                            <p:cond delay="600"/>
                                          </p:stCondLst>
                                        </p:cTn>
                                        <p:tgtEl>
                                          <p:spTgt spid="7189"/>
                                        </p:tgtEl>
                                        <p:attrNameLst>
                                          <p:attrName>ppt_x</p:attrName>
                                        </p:attrNameLst>
                                      </p:cBhvr>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188"/>
                                        </p:tgtEl>
                                        <p:attrNameLst>
                                          <p:attrName>style.visibility</p:attrName>
                                        </p:attrNameLst>
                                      </p:cBhvr>
                                      <p:to>
                                        <p:strVal val="visible"/>
                                      </p:to>
                                    </p:set>
                                    <p:animEffect transition="in" filter="fade">
                                      <p:cBhvr>
                                        <p:cTn id="70" dur="1000"/>
                                        <p:tgtEl>
                                          <p:spTgt spid="7188"/>
                                        </p:tgtEl>
                                      </p:cBhvr>
                                    </p:animEffect>
                                    <p:anim calcmode="lin" valueType="num">
                                      <p:cBhvr>
                                        <p:cTn id="71" dur="1000" fill="hold"/>
                                        <p:tgtEl>
                                          <p:spTgt spid="7188"/>
                                        </p:tgtEl>
                                        <p:attrNameLst>
                                          <p:attrName>ppt_x</p:attrName>
                                        </p:attrNameLst>
                                      </p:cBhvr>
                                      <p:tavLst>
                                        <p:tav tm="0">
                                          <p:val>
                                            <p:strVal val="#ppt_x"/>
                                          </p:val>
                                        </p:tav>
                                        <p:tav tm="100000">
                                          <p:val>
                                            <p:strVal val="#ppt_x"/>
                                          </p:val>
                                        </p:tav>
                                      </p:tavLst>
                                    </p:anim>
                                    <p:anim calcmode="lin" valueType="num">
                                      <p:cBhvr>
                                        <p:cTn id="72" dur="1000" fill="hold"/>
                                        <p:tgtEl>
                                          <p:spTgt spid="7188"/>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7188"/>
                                        </p:tgtEl>
                                        <p:attrNameLst>
                                          <p:attrName>ppt_c</p:attrName>
                                        </p:attrNameLst>
                                      </p:cBhvr>
                                      <p:to>
                                        <a:srgbClr val="FF0000"/>
                                      </p:to>
                                    </p:animClr>
                                    <p:audio>
                                      <p:cMediaNode>
                                        <p:cTn display="0" masterRel="sameClick">
                                          <p:stCondLst>
                                            <p:cond evt="begin" delay="0">
                                              <p:tn val="68"/>
                                            </p:cond>
                                          </p:stCondLst>
                                          <p:endCondLst>
                                            <p:cond evt="onStopAudio" delay="0">
                                              <p:tgtEl>
                                                <p:sldTgt/>
                                              </p:tgtEl>
                                            </p:cond>
                                          </p:endCondLst>
                                        </p:cTn>
                                        <p:tgtEl>
                                          <p:sndTgt r:embed="rId2" name="applause.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xit" presetSubtype="10" fill="hold" nodeType="clickEffect">
                                  <p:stCondLst>
                                    <p:cond delay="0"/>
                                  </p:stCondLst>
                                  <p:childTnLst>
                                    <p:animEffect transition="out" filter="blinds(horizontal)">
                                      <p:cBhvr>
                                        <p:cTn id="76" dur="500"/>
                                        <p:tgtEl>
                                          <p:spTgt spid="7189"/>
                                        </p:tgtEl>
                                      </p:cBhvr>
                                    </p:animEffect>
                                    <p:set>
                                      <p:cBhvr>
                                        <p:cTn id="77" dur="1" fill="hold">
                                          <p:stCondLst>
                                            <p:cond delay="499"/>
                                          </p:stCondLst>
                                        </p:cTn>
                                        <p:tgtEl>
                                          <p:spTgt spid="7189"/>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35" presetClass="entr" presetSubtype="0"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2000"/>
                                        <p:tgtEl>
                                          <p:spTgt spid="23"/>
                                        </p:tgtEl>
                                      </p:cBhvr>
                                    </p:animEffect>
                                    <p:anim calcmode="lin" valueType="num">
                                      <p:cBhvr>
                                        <p:cTn id="83" dur="2000" fill="hold"/>
                                        <p:tgtEl>
                                          <p:spTgt spid="23"/>
                                        </p:tgtEl>
                                        <p:attrNameLst>
                                          <p:attrName>style.rotation</p:attrName>
                                        </p:attrNameLst>
                                      </p:cBhvr>
                                      <p:tavLst>
                                        <p:tav tm="0">
                                          <p:val>
                                            <p:fltVal val="720"/>
                                          </p:val>
                                        </p:tav>
                                        <p:tav tm="100000">
                                          <p:val>
                                            <p:fltVal val="0"/>
                                          </p:val>
                                        </p:tav>
                                      </p:tavLst>
                                    </p:anim>
                                    <p:anim calcmode="lin" valueType="num">
                                      <p:cBhvr>
                                        <p:cTn id="84" dur="2000" fill="hold"/>
                                        <p:tgtEl>
                                          <p:spTgt spid="23"/>
                                        </p:tgtEl>
                                        <p:attrNameLst>
                                          <p:attrName>ppt_h</p:attrName>
                                        </p:attrNameLst>
                                      </p:cBhvr>
                                      <p:tavLst>
                                        <p:tav tm="0">
                                          <p:val>
                                            <p:fltVal val="0"/>
                                          </p:val>
                                        </p:tav>
                                        <p:tav tm="100000">
                                          <p:val>
                                            <p:strVal val="#ppt_h"/>
                                          </p:val>
                                        </p:tav>
                                      </p:tavLst>
                                    </p:anim>
                                    <p:anim calcmode="lin" valueType="num">
                                      <p:cBhvr>
                                        <p:cTn id="85" dur="2000" fill="hold"/>
                                        <p:tgtEl>
                                          <p:spTgt spid="23"/>
                                        </p:tgtEl>
                                        <p:attrNameLst>
                                          <p:attrName>ppt_w</p:attrName>
                                        </p:attrNameLst>
                                      </p:cBhvr>
                                      <p:tavLst>
                                        <p:tav tm="0">
                                          <p:val>
                                            <p:fltVal val="0"/>
                                          </p:val>
                                        </p:tav>
                                        <p:tav tm="100000">
                                          <p:val>
                                            <p:strVal val="#ppt_w"/>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47" presetClass="entr" presetSubtype="0" fill="hold" grpId="0" nodeType="clickEffect">
                                  <p:stCondLst>
                                    <p:cond delay="0"/>
                                  </p:stCondLst>
                                  <p:iterate type="wd">
                                    <p:tmPct val="16000"/>
                                  </p:iterate>
                                  <p:childTnLst>
                                    <p:set>
                                      <p:cBhvr>
                                        <p:cTn id="89" dur="1" fill="hold">
                                          <p:stCondLst>
                                            <p:cond delay="0"/>
                                          </p:stCondLst>
                                        </p:cTn>
                                        <p:tgtEl>
                                          <p:spTgt spid="7190"/>
                                        </p:tgtEl>
                                        <p:attrNameLst>
                                          <p:attrName>style.visibility</p:attrName>
                                        </p:attrNameLst>
                                      </p:cBhvr>
                                      <p:to>
                                        <p:strVal val="visible"/>
                                      </p:to>
                                    </p:set>
                                    <p:animEffect transition="in" filter="fade">
                                      <p:cBhvr>
                                        <p:cTn id="90" dur="1000"/>
                                        <p:tgtEl>
                                          <p:spTgt spid="7190"/>
                                        </p:tgtEl>
                                      </p:cBhvr>
                                    </p:animEffect>
                                    <p:anim calcmode="lin" valueType="num">
                                      <p:cBhvr>
                                        <p:cTn id="91" dur="1000" fill="hold"/>
                                        <p:tgtEl>
                                          <p:spTgt spid="7190"/>
                                        </p:tgtEl>
                                        <p:attrNameLst>
                                          <p:attrName>ppt_x</p:attrName>
                                        </p:attrNameLst>
                                      </p:cBhvr>
                                      <p:tavLst>
                                        <p:tav tm="0">
                                          <p:val>
                                            <p:strVal val="#ppt_x"/>
                                          </p:val>
                                        </p:tav>
                                        <p:tav tm="100000">
                                          <p:val>
                                            <p:strVal val="#ppt_x"/>
                                          </p:val>
                                        </p:tav>
                                      </p:tavLst>
                                    </p:anim>
                                    <p:anim calcmode="lin" valueType="num">
                                      <p:cBhvr>
                                        <p:cTn id="92" dur="1000" fill="hold"/>
                                        <p:tgtEl>
                                          <p:spTgt spid="7190"/>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7190"/>
                                        </p:tgtEl>
                                        <p:attrNameLst>
                                          <p:attrName>ppt_c</p:attrName>
                                        </p:attrNameLst>
                                      </p:cBhvr>
                                      <p:to>
                                        <a:srgbClr val="FF0000"/>
                                      </p:to>
                                    </p:animClr>
                                    <p:audio>
                                      <p:cMediaNode>
                                        <p:cTn display="0" masterRel="sameClick">
                                          <p:stCondLst>
                                            <p:cond evt="begin" delay="0">
                                              <p:tn val="8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p:bldP spid="7180" grpId="0" animBg="1"/>
      <p:bldP spid="7184" grpId="0"/>
      <p:bldP spid="7186" grpId="0"/>
      <p:bldP spid="7188" grpId="0"/>
      <p:bldP spid="719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3" descr="1 (13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5" descr="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685800"/>
            <a:ext cx="8763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6" descr="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9575" y="609600"/>
            <a:ext cx="8096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7" descr="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609600"/>
            <a:ext cx="8096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8" descr="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438400"/>
            <a:ext cx="8763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9" descr="h"/>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193800" y="609600"/>
            <a:ext cx="8763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0" descr="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533900" y="4038600"/>
            <a:ext cx="571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11" descr="m"/>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899400" y="609600"/>
            <a:ext cx="8763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12" descr="n"/>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2438400"/>
            <a:ext cx="8763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13" descr="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2438400"/>
            <a:ext cx="8096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4" descr="u"/>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057400" y="609600"/>
            <a:ext cx="8096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15" descr="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609600"/>
            <a:ext cx="8096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16" descr="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685800"/>
            <a:ext cx="8096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17" descr="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19775" y="685800"/>
            <a:ext cx="8096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18" descr="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362200"/>
            <a:ext cx="8096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19" descr="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962400"/>
            <a:ext cx="8096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8" name="Picture 20" descr="h"/>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2362200"/>
            <a:ext cx="8763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9" name="Picture 21" descr="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362200"/>
            <a:ext cx="8763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0" name="Picture 22" descr="m"/>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009900" y="2362200"/>
            <a:ext cx="8763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1" name="Picture 23" descr="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438400"/>
            <a:ext cx="8763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2" name="Picture 24" descr="h"/>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962400"/>
            <a:ext cx="8763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3" name="Picture 25" descr="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257300" y="3949700"/>
            <a:ext cx="8096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4" name="Picture 27" descr="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029200" y="4038600"/>
            <a:ext cx="8096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5" name="Picture 28" descr="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038600"/>
            <a:ext cx="8763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6" name="Picture 29" descr="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4038600"/>
            <a:ext cx="571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7" name="Picture 30" descr="n"/>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962900" y="2438400"/>
            <a:ext cx="8763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8" name="WordArt 31"/>
          <p:cNvSpPr>
            <a:spLocks noChangeArrowheads="1" noChangeShapeType="1" noTextEdit="1"/>
          </p:cNvSpPr>
          <p:nvPr/>
        </p:nvSpPr>
        <p:spPr bwMode="auto">
          <a:xfrm rot="2017612">
            <a:off x="2484438" y="396875"/>
            <a:ext cx="342900" cy="544513"/>
          </a:xfrm>
          <a:prstGeom prst="rect">
            <a:avLst/>
          </a:prstGeom>
        </p:spPr>
        <p:txBody>
          <a:bodyPr wrap="none" fromWordArt="1">
            <a:prstTxWarp prst="textSlantUp">
              <a:avLst>
                <a:gd name="adj" fmla="val 55556"/>
              </a:avLst>
            </a:prstTxWarp>
          </a:bodyPr>
          <a:lstStyle/>
          <a:p>
            <a:pPr algn="ctr"/>
            <a:r>
              <a:rPr lang="en-US" sz="3600" kern="10">
                <a:ln w="9525">
                  <a:solidFill>
                    <a:srgbClr val="CC99FF"/>
                  </a:solidFill>
                  <a:round/>
                  <a:headEnd/>
                  <a:tailEnd/>
                </a:ln>
                <a:solidFill>
                  <a:srgbClr val="FF0000"/>
                </a:solidFill>
                <a:effectLst>
                  <a:outerShdw dist="53882" dir="2700000" algn="ctr" rotWithShape="0">
                    <a:srgbClr val="9999FF">
                      <a:alpha val="79999"/>
                    </a:srgbClr>
                  </a:outerShdw>
                </a:effectLst>
                <a:latin typeface="Impact"/>
              </a:rPr>
              <a:t>/</a:t>
            </a:r>
          </a:p>
        </p:txBody>
      </p:sp>
      <p:sp>
        <p:nvSpPr>
          <p:cNvPr id="40989" name="WordArt 32"/>
          <p:cNvSpPr>
            <a:spLocks noChangeArrowheads="1" noChangeShapeType="1" noTextEdit="1"/>
          </p:cNvSpPr>
          <p:nvPr/>
        </p:nvSpPr>
        <p:spPr bwMode="auto">
          <a:xfrm rot="2017612">
            <a:off x="5456238" y="396875"/>
            <a:ext cx="342900" cy="544513"/>
          </a:xfrm>
          <a:prstGeom prst="rect">
            <a:avLst/>
          </a:prstGeom>
        </p:spPr>
        <p:txBody>
          <a:bodyPr wrap="none" fromWordArt="1">
            <a:prstTxWarp prst="textSlantUp">
              <a:avLst>
                <a:gd name="adj" fmla="val 55556"/>
              </a:avLst>
            </a:prstTxWarp>
          </a:bodyPr>
          <a:lstStyle/>
          <a:p>
            <a:pPr algn="ctr"/>
            <a:r>
              <a:rPr lang="en-US" sz="3600" kern="10">
                <a:ln w="9525">
                  <a:solidFill>
                    <a:srgbClr val="CC99FF"/>
                  </a:solidFill>
                  <a:round/>
                  <a:headEnd/>
                  <a:tailEnd/>
                </a:ln>
                <a:solidFill>
                  <a:srgbClr val="FF0000"/>
                </a:solidFill>
                <a:effectLst>
                  <a:outerShdw dist="53882" dir="2700000" algn="ctr" rotWithShape="0">
                    <a:srgbClr val="9999FF">
                      <a:alpha val="79999"/>
                    </a:srgbClr>
                  </a:outerShdw>
                </a:effectLst>
                <a:latin typeface="Impact"/>
              </a:rPr>
              <a:t>/</a:t>
            </a:r>
          </a:p>
        </p:txBody>
      </p:sp>
      <p:sp>
        <p:nvSpPr>
          <p:cNvPr id="40990" name="WordArt 33"/>
          <p:cNvSpPr>
            <a:spLocks noChangeArrowheads="1" noChangeShapeType="1" noTextEdit="1"/>
          </p:cNvSpPr>
          <p:nvPr/>
        </p:nvSpPr>
        <p:spPr bwMode="auto">
          <a:xfrm>
            <a:off x="1524000" y="4876800"/>
            <a:ext cx="228600" cy="228600"/>
          </a:xfrm>
          <a:prstGeom prst="rect">
            <a:avLst/>
          </a:prstGeom>
        </p:spPr>
        <p:txBody>
          <a:bodyPr wrap="none" fromWordArt="1">
            <a:prstTxWarp prst="textPlain">
              <a:avLst>
                <a:gd name="adj" fmla="val 50000"/>
              </a:avLst>
            </a:prstTxWarp>
          </a:bodyPr>
          <a:lstStyle/>
          <a:p>
            <a:pPr algn="ctr"/>
            <a:r>
              <a:rPr lang="en-US" sz="3600" kern="10">
                <a:ln w="9525">
                  <a:solidFill>
                    <a:srgbClr val="CC99FF"/>
                  </a:solidFill>
                  <a:round/>
                  <a:headEnd/>
                  <a:tailEnd/>
                </a:ln>
                <a:solidFill>
                  <a:srgbClr val="FF0000"/>
                </a:solidFill>
                <a:effectLst>
                  <a:outerShdw dist="53882" dir="2700000" algn="ctr" rotWithShape="0">
                    <a:srgbClr val="9999FF">
                      <a:alpha val="79999"/>
                    </a:srgbClr>
                  </a:outerShdw>
                </a:effectLst>
                <a:latin typeface="Impact"/>
              </a:rPr>
              <a:t>.</a:t>
            </a:r>
          </a:p>
        </p:txBody>
      </p:sp>
      <p:sp>
        <p:nvSpPr>
          <p:cNvPr id="40991" name="WordArt 34"/>
          <p:cNvSpPr>
            <a:spLocks noChangeArrowheads="1" noChangeShapeType="1" noTextEdit="1"/>
          </p:cNvSpPr>
          <p:nvPr/>
        </p:nvSpPr>
        <p:spPr bwMode="auto">
          <a:xfrm>
            <a:off x="2438400" y="2057400"/>
            <a:ext cx="457200" cy="411163"/>
          </a:xfrm>
          <a:prstGeom prst="rect">
            <a:avLst/>
          </a:prstGeom>
        </p:spPr>
        <p:txBody>
          <a:bodyPr wrap="none" fromWordArt="1">
            <a:prstTxWarp prst="textArchDownPour">
              <a:avLst>
                <a:gd name="adj1" fmla="val 0"/>
                <a:gd name="adj2" fmla="val 50000"/>
              </a:avLst>
            </a:prstTxWarp>
          </a:bodyPr>
          <a:lstStyle/>
          <a:p>
            <a:pPr algn="ctr"/>
            <a:r>
              <a:rPr lang="en-US" sz="3600" kern="10">
                <a:ln w="9525">
                  <a:solidFill>
                    <a:srgbClr val="CC99FF"/>
                  </a:solidFill>
                  <a:round/>
                  <a:headEnd/>
                  <a:tailEnd/>
                </a:ln>
                <a:solidFill>
                  <a:srgbClr val="FF0000"/>
                </a:solidFill>
                <a:effectLst>
                  <a:outerShdw dist="53882" dir="2700000" algn="ctr" rotWithShape="0">
                    <a:srgbClr val="9999FF">
                      <a:alpha val="79999"/>
                    </a:srgbClr>
                  </a:outerShdw>
                </a:effectLst>
                <a:latin typeface="Impact"/>
              </a:rPr>
              <a:t>C</a:t>
            </a:r>
          </a:p>
        </p:txBody>
      </p:sp>
      <p:sp>
        <p:nvSpPr>
          <p:cNvPr id="40992" name="WordArt 35"/>
          <p:cNvSpPr>
            <a:spLocks noChangeArrowheads="1" noChangeShapeType="1" noTextEdit="1"/>
          </p:cNvSpPr>
          <p:nvPr/>
        </p:nvSpPr>
        <p:spPr bwMode="auto">
          <a:xfrm rot="-5400000">
            <a:off x="5310982" y="3756818"/>
            <a:ext cx="457200" cy="411163"/>
          </a:xfrm>
          <a:prstGeom prst="rect">
            <a:avLst/>
          </a:prstGeom>
        </p:spPr>
        <p:txBody>
          <a:bodyPr wrap="none" fromWordArt="1">
            <a:prstTxWarp prst="textArchDownPour">
              <a:avLst>
                <a:gd name="adj1" fmla="val 20069176"/>
                <a:gd name="adj2" fmla="val 51880"/>
              </a:avLst>
            </a:prstTxWarp>
          </a:bodyPr>
          <a:lstStyle/>
          <a:p>
            <a:pPr algn="ctr"/>
            <a:r>
              <a:rPr lang="en-US" sz="3600" kern="10">
                <a:ln w="9525">
                  <a:solidFill>
                    <a:srgbClr val="CC99FF"/>
                  </a:solidFill>
                  <a:round/>
                  <a:headEnd/>
                  <a:tailEnd/>
                </a:ln>
                <a:solidFill>
                  <a:srgbClr val="FF0000"/>
                </a:solidFill>
                <a:effectLst>
                  <a:outerShdw dist="53882" dir="2700000" algn="ctr" rotWithShape="0">
                    <a:srgbClr val="9999FF">
                      <a:alpha val="79999"/>
                    </a:srgbClr>
                  </a:outerShdw>
                </a:effectLst>
                <a:latin typeface="Impact"/>
              </a:rPr>
              <a:t>C</a:t>
            </a:r>
          </a:p>
        </p:txBody>
      </p:sp>
      <p:pic>
        <p:nvPicPr>
          <p:cNvPr id="35" name="Picture 9" descr="FIREWRK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53200" y="4648200"/>
            <a:ext cx="2286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756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 fill="hold"/>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325" y="433388"/>
            <a:ext cx="26670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0" name="WordArt 8"/>
          <p:cNvSpPr>
            <a:spLocks noChangeArrowheads="1" noChangeShapeType="1" noTextEdit="1"/>
          </p:cNvSpPr>
          <p:nvPr/>
        </p:nvSpPr>
        <p:spPr bwMode="auto">
          <a:xfrm>
            <a:off x="2376488" y="3289300"/>
            <a:ext cx="449580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latin typeface="Times New Roman"/>
                <a:cs typeface="Times New Roman"/>
              </a:rPr>
              <a:t>chào mào </a:t>
            </a:r>
          </a:p>
        </p:txBody>
      </p:sp>
      <p:pic>
        <p:nvPicPr>
          <p:cNvPr id="419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73075"/>
            <a:ext cx="29718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953000"/>
            <a:ext cx="26479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864100"/>
            <a:ext cx="29400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miley Face 1">
            <a:hlinkClick r:id="rId6" action="ppaction://hlinksldjump"/>
          </p:cNvPr>
          <p:cNvSpPr/>
          <p:nvPr/>
        </p:nvSpPr>
        <p:spPr>
          <a:xfrm>
            <a:off x="4343400" y="6400800"/>
            <a:ext cx="561975" cy="45085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41992" name="Rectangle 2"/>
          <p:cNvSpPr>
            <a:spLocks noChangeArrowheads="1"/>
          </p:cNvSpPr>
          <p:nvPr/>
        </p:nvSpPr>
        <p:spPr bwMode="auto">
          <a:xfrm>
            <a:off x="2743200" y="3840163"/>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solidFill>
                  <a:srgbClr val="000000"/>
                </a:solidFill>
              </a:rPr>
              <a:t>Loài chim nhỏ, đầu có túm lông nhọn như 1 cái mào hai má trắng phía trên mảng trắng là màu đỏ</a:t>
            </a:r>
            <a:r>
              <a:rPr lang="vi-VN" smtClean="0">
                <a:solidFill>
                  <a:srgbClr val="000000"/>
                </a:solidFill>
              </a:rPr>
              <a:t>, </a:t>
            </a:r>
            <a:r>
              <a:rPr lang="vi-VN">
                <a:solidFill>
                  <a:srgbClr val="000000"/>
                </a:solidFill>
              </a:rPr>
              <a:t>hay ăn các quả mềm.</a:t>
            </a:r>
          </a:p>
        </p:txBody>
      </p:sp>
    </p:spTree>
    <p:extLst>
      <p:ext uri="{BB962C8B-B14F-4D97-AF65-F5344CB8AC3E}">
        <p14:creationId xmlns:p14="http://schemas.microsoft.com/office/powerpoint/2010/main" val="959403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8200"/>
                                        </p:tgtEl>
                                        <p:attrNameLst>
                                          <p:attrName>style.color</p:attrName>
                                        </p:attrNameLst>
                                      </p:cBhvr>
                                      <p:by>
                                        <p:hsl h="10842353" s="0" l="0"/>
                                      </p:by>
                                    </p:animClr>
                                    <p:animClr clrSpc="hsl" dir="cw">
                                      <p:cBhvr>
                                        <p:cTn id="7" dur="500" fill="hold"/>
                                        <p:tgtEl>
                                          <p:spTgt spid="8200"/>
                                        </p:tgtEl>
                                        <p:attrNameLst>
                                          <p:attrName>fillcolor</p:attrName>
                                        </p:attrNameLst>
                                      </p:cBhvr>
                                      <p:by>
                                        <p:hsl h="10842353" s="0" l="0"/>
                                      </p:by>
                                    </p:animClr>
                                    <p:animClr clrSpc="hsl" dir="cw">
                                      <p:cBhvr>
                                        <p:cTn id="8" dur="500" fill="hold"/>
                                        <p:tgtEl>
                                          <p:spTgt spid="8200"/>
                                        </p:tgtEl>
                                        <p:attrNameLst>
                                          <p:attrName>stroke.color</p:attrName>
                                        </p:attrNameLst>
                                      </p:cBhvr>
                                      <p:by>
                                        <p:hsl h="10842353" s="0" l="0"/>
                                      </p:by>
                                    </p:animClr>
                                    <p:set>
                                      <p:cBhvr>
                                        <p:cTn id="9" dur="500" fill="hold"/>
                                        <p:tgtEl>
                                          <p:spTgt spid="82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WordArt 8"/>
          <p:cNvSpPr>
            <a:spLocks noChangeArrowheads="1" noChangeShapeType="1" noTextEdit="1"/>
          </p:cNvSpPr>
          <p:nvPr/>
        </p:nvSpPr>
        <p:spPr bwMode="auto">
          <a:xfrm>
            <a:off x="2438400" y="3384550"/>
            <a:ext cx="4114800" cy="523875"/>
          </a:xfrm>
          <a:prstGeom prst="rect">
            <a:avLst/>
          </a:prstGeom>
        </p:spPr>
        <p:txBody>
          <a:bodyPr wrap="none" fromWordArt="1">
            <a:prstTxWarp prst="textPlain">
              <a:avLst>
                <a:gd name="adj" fmla="val 50000"/>
              </a:avLst>
            </a:prstTxWarp>
          </a:bodyPr>
          <a:lstStyle/>
          <a:p>
            <a:pPr algn="ctr"/>
            <a:r>
              <a:rPr lang="en-US" sz="3600" b="1" kern="10" dirty="0">
                <a:ln w="22225">
                  <a:solidFill>
                    <a:schemeClr val="accent2"/>
                  </a:solidFill>
                  <a:round/>
                  <a:headEnd/>
                  <a:tailEnd/>
                </a:ln>
                <a:solidFill>
                  <a:srgbClr val="FF0000"/>
                </a:solidFill>
                <a:latin typeface="Times New Roman"/>
                <a:cs typeface="Times New Roman"/>
              </a:rPr>
              <a:t>chim sẻ </a:t>
            </a:r>
          </a:p>
        </p:txBody>
      </p:sp>
      <p:pic>
        <p:nvPicPr>
          <p:cNvPr id="4301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60801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905375"/>
            <a:ext cx="1905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98488"/>
            <a:ext cx="27432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926013"/>
            <a:ext cx="25622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miley Face 1">
            <a:hlinkClick r:id="rId6" action="ppaction://hlinksldjump"/>
          </p:cNvPr>
          <p:cNvSpPr/>
          <p:nvPr/>
        </p:nvSpPr>
        <p:spPr>
          <a:xfrm>
            <a:off x="4160838" y="6477000"/>
            <a:ext cx="304800" cy="3810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43016" name="Rectangle 2"/>
          <p:cNvSpPr>
            <a:spLocks noChangeArrowheads="1"/>
          </p:cNvSpPr>
          <p:nvPr/>
        </p:nvSpPr>
        <p:spPr bwMode="auto">
          <a:xfrm>
            <a:off x="2446338" y="4103688"/>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solidFill>
                  <a:srgbClr val="000000"/>
                </a:solidFill>
              </a:rPr>
              <a:t>Loài chim nhỏ, lông màu hạt dẻ, có vằn, mỏ hình nón, thường sống thành đàn, ăn các hạt ngũ cốc.</a:t>
            </a:r>
          </a:p>
        </p:txBody>
      </p:sp>
    </p:spTree>
    <p:extLst>
      <p:ext uri="{BB962C8B-B14F-4D97-AF65-F5344CB8AC3E}">
        <p14:creationId xmlns:p14="http://schemas.microsoft.com/office/powerpoint/2010/main" val="4280837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9224"/>
                                        </p:tgtEl>
                                        <p:attrNameLst>
                                          <p:attrName>style.color</p:attrName>
                                        </p:attrNameLst>
                                      </p:cBhvr>
                                      <p:by>
                                        <p:hsl h="10842353" s="0" l="0"/>
                                      </p:by>
                                    </p:animClr>
                                    <p:animClr clrSpc="hsl" dir="cw">
                                      <p:cBhvr>
                                        <p:cTn id="7" dur="500" fill="hold"/>
                                        <p:tgtEl>
                                          <p:spTgt spid="9224"/>
                                        </p:tgtEl>
                                        <p:attrNameLst>
                                          <p:attrName>fillcolor</p:attrName>
                                        </p:attrNameLst>
                                      </p:cBhvr>
                                      <p:by>
                                        <p:hsl h="10842353" s="0" l="0"/>
                                      </p:by>
                                    </p:animClr>
                                    <p:animClr clrSpc="hsl" dir="cw">
                                      <p:cBhvr>
                                        <p:cTn id="8" dur="500" fill="hold"/>
                                        <p:tgtEl>
                                          <p:spTgt spid="9224"/>
                                        </p:tgtEl>
                                        <p:attrNameLst>
                                          <p:attrName>stroke.color</p:attrName>
                                        </p:attrNameLst>
                                      </p:cBhvr>
                                      <p:by>
                                        <p:hsl h="10842353" s="0" l="0"/>
                                      </p:by>
                                    </p:animClr>
                                    <p:set>
                                      <p:cBhvr>
                                        <p:cTn id="9" dur="500" fill="hold"/>
                                        <p:tgtEl>
                                          <p:spTgt spid="92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WordArt 8"/>
          <p:cNvSpPr>
            <a:spLocks noChangeArrowheads="1" noChangeShapeType="1" noTextEdit="1"/>
          </p:cNvSpPr>
          <p:nvPr/>
        </p:nvSpPr>
        <p:spPr bwMode="auto">
          <a:xfrm>
            <a:off x="3152775" y="2640013"/>
            <a:ext cx="4348163"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latin typeface="Times New Roman"/>
                <a:cs typeface="Times New Roman"/>
              </a:rPr>
              <a:t>Cú mèo </a:t>
            </a:r>
          </a:p>
        </p:txBody>
      </p:sp>
      <p:pic>
        <p:nvPicPr>
          <p:cNvPr id="4403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38" y="53975"/>
            <a:ext cx="264160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1675" y="304800"/>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27738" y="4648200"/>
            <a:ext cx="24574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4"/>
          <p:cNvSpPr>
            <a:spLocks noChangeArrowheads="1"/>
          </p:cNvSpPr>
          <p:nvPr/>
        </p:nvSpPr>
        <p:spPr bwMode="auto">
          <a:xfrm>
            <a:off x="3152775" y="3444875"/>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solidFill>
                  <a:srgbClr val="26282A"/>
                </a:solidFill>
                <a:latin typeface="Helvetica Neue"/>
              </a:rPr>
              <a:t>Loài chim có đôi mắt rất to và sáng </a:t>
            </a:r>
            <a:r>
              <a:rPr lang="vi-VN"/>
              <a:t/>
            </a:r>
            <a:br>
              <a:rPr lang="vi-VN"/>
            </a:br>
            <a:r>
              <a:rPr lang="vi-VN">
                <a:solidFill>
                  <a:srgbClr val="26282A"/>
                </a:solidFill>
                <a:latin typeface="Helvetica Neue"/>
              </a:rPr>
              <a:t>nó thường sống về đêm </a:t>
            </a:r>
            <a:r>
              <a:rPr lang="vi-VN"/>
              <a:t>,</a:t>
            </a:r>
            <a:r>
              <a:rPr lang="vi-VN">
                <a:solidFill>
                  <a:srgbClr val="26282A"/>
                </a:solidFill>
                <a:latin typeface="Helvetica Neue"/>
              </a:rPr>
              <a:t>có tiếng kêu quái ác và rất hôi</a:t>
            </a:r>
            <a:endParaRPr lang="vi-VN"/>
          </a:p>
        </p:txBody>
      </p:sp>
      <p:pic>
        <p:nvPicPr>
          <p:cNvPr id="4403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4325" y="465772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miley Face 1">
            <a:hlinkClick r:id="rId6" action="ppaction://hlinksldjump"/>
          </p:cNvPr>
          <p:cNvSpPr/>
          <p:nvPr/>
        </p:nvSpPr>
        <p:spPr>
          <a:xfrm>
            <a:off x="4343400" y="6096000"/>
            <a:ext cx="228600" cy="533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extLst>
      <p:ext uri="{BB962C8B-B14F-4D97-AF65-F5344CB8AC3E}">
        <p14:creationId xmlns:p14="http://schemas.microsoft.com/office/powerpoint/2010/main" val="1748583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0248"/>
                                        </p:tgtEl>
                                        <p:attrNameLst>
                                          <p:attrName>style.color</p:attrName>
                                        </p:attrNameLst>
                                      </p:cBhvr>
                                      <p:by>
                                        <p:hsl h="10842353" s="0" l="0"/>
                                      </p:by>
                                    </p:animClr>
                                    <p:animClr clrSpc="hsl" dir="cw">
                                      <p:cBhvr>
                                        <p:cTn id="7" dur="500" fill="hold"/>
                                        <p:tgtEl>
                                          <p:spTgt spid="10248"/>
                                        </p:tgtEl>
                                        <p:attrNameLst>
                                          <p:attrName>fillcolor</p:attrName>
                                        </p:attrNameLst>
                                      </p:cBhvr>
                                      <p:by>
                                        <p:hsl h="10842353" s="0" l="0"/>
                                      </p:by>
                                    </p:animClr>
                                    <p:animClr clrSpc="hsl" dir="cw">
                                      <p:cBhvr>
                                        <p:cTn id="8" dur="500" fill="hold"/>
                                        <p:tgtEl>
                                          <p:spTgt spid="10248"/>
                                        </p:tgtEl>
                                        <p:attrNameLst>
                                          <p:attrName>stroke.color</p:attrName>
                                        </p:attrNameLst>
                                      </p:cBhvr>
                                      <p:by>
                                        <p:hsl h="10842353" s="0" l="0"/>
                                      </p:by>
                                    </p:animClr>
                                    <p:set>
                                      <p:cBhvr>
                                        <p:cTn id="9" dur="500" fill="hold"/>
                                        <p:tgtEl>
                                          <p:spTgt spid="102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descr="C0719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962400"/>
            <a:ext cx="21701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WordArt 8"/>
          <p:cNvSpPr>
            <a:spLocks noChangeArrowheads="1" noChangeShapeType="1" noTextEdit="1"/>
          </p:cNvSpPr>
          <p:nvPr/>
        </p:nvSpPr>
        <p:spPr bwMode="auto">
          <a:xfrm>
            <a:off x="1828800" y="2189163"/>
            <a:ext cx="4114800" cy="752475"/>
          </a:xfrm>
          <a:prstGeom prst="rect">
            <a:avLst/>
          </a:prstGeom>
        </p:spPr>
        <p:txBody>
          <a:bodyPr wrap="none" fromWordArt="1">
            <a:prstTxWarp prst="textPlain">
              <a:avLst>
                <a:gd name="adj" fmla="val 50000"/>
              </a:avLst>
            </a:prstTxWarp>
          </a:bodyPr>
          <a:lstStyle/>
          <a:p>
            <a:pPr algn="ctr"/>
            <a:r>
              <a:rPr lang="en-US" sz="3600" b="1" kern="10" dirty="0">
                <a:ln w="22225">
                  <a:solidFill>
                    <a:schemeClr val="accent2"/>
                  </a:solidFill>
                  <a:round/>
                  <a:headEnd/>
                  <a:tailEnd/>
                </a:ln>
                <a:solidFill>
                  <a:srgbClr val="FF0000"/>
                </a:solidFill>
                <a:latin typeface="Times New Roman"/>
                <a:cs typeface="Times New Roman"/>
              </a:rPr>
              <a:t>cò </a:t>
            </a:r>
          </a:p>
        </p:txBody>
      </p:sp>
      <p:pic>
        <p:nvPicPr>
          <p:cNvPr id="450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1413" y="284163"/>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002088"/>
            <a:ext cx="2667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miley Face 1">
            <a:hlinkClick r:id="rId5" action="ppaction://hlinksldjump"/>
          </p:cNvPr>
          <p:cNvSpPr/>
          <p:nvPr/>
        </p:nvSpPr>
        <p:spPr>
          <a:xfrm>
            <a:off x="4648200" y="6340475"/>
            <a:ext cx="381000" cy="500063"/>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pic>
        <p:nvPicPr>
          <p:cNvPr id="45063"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3413" y="303213"/>
            <a:ext cx="2847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Rectangle 2"/>
          <p:cNvSpPr>
            <a:spLocks noChangeArrowheads="1"/>
          </p:cNvSpPr>
          <p:nvPr/>
        </p:nvSpPr>
        <p:spPr bwMode="auto">
          <a:xfrm>
            <a:off x="2324100" y="3030538"/>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solidFill>
                  <a:srgbClr val="000000"/>
                </a:solidFill>
              </a:rPr>
              <a:t>Loài chim có chân cao, cổ dài, mỏ nhọn, lông thường trắng, sống thành bầy ở gần vùng nước, ăn các loài tôm cá nhỏ</a:t>
            </a:r>
          </a:p>
        </p:txBody>
      </p:sp>
    </p:spTree>
    <p:extLst>
      <p:ext uri="{BB962C8B-B14F-4D97-AF65-F5344CB8AC3E}">
        <p14:creationId xmlns:p14="http://schemas.microsoft.com/office/powerpoint/2010/main" val="1722837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1272"/>
                                        </p:tgtEl>
                                        <p:attrNameLst>
                                          <p:attrName>style.color</p:attrName>
                                        </p:attrNameLst>
                                      </p:cBhvr>
                                      <p:by>
                                        <p:hsl h="10842353" s="0" l="0"/>
                                      </p:by>
                                    </p:animClr>
                                    <p:animClr clrSpc="hsl" dir="cw">
                                      <p:cBhvr>
                                        <p:cTn id="7" dur="500" fill="hold"/>
                                        <p:tgtEl>
                                          <p:spTgt spid="11272"/>
                                        </p:tgtEl>
                                        <p:attrNameLst>
                                          <p:attrName>fillcolor</p:attrName>
                                        </p:attrNameLst>
                                      </p:cBhvr>
                                      <p:by>
                                        <p:hsl h="10842353" s="0" l="0"/>
                                      </p:by>
                                    </p:animClr>
                                    <p:animClr clrSpc="hsl" dir="cw">
                                      <p:cBhvr>
                                        <p:cTn id="8" dur="500" fill="hold"/>
                                        <p:tgtEl>
                                          <p:spTgt spid="11272"/>
                                        </p:tgtEl>
                                        <p:attrNameLst>
                                          <p:attrName>stroke.color</p:attrName>
                                        </p:attrNameLst>
                                      </p:cBhvr>
                                      <p:by>
                                        <p:hsl h="10842353" s="0" l="0"/>
                                      </p:by>
                                    </p:animClr>
                                    <p:set>
                                      <p:cBhvr>
                                        <p:cTn id="9" dur="500" fill="hold"/>
                                        <p:tgtEl>
                                          <p:spTgt spid="1127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400050"/>
            <a:ext cx="233362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6" name="WordArt 8" descr="White marble"/>
          <p:cNvSpPr>
            <a:spLocks noChangeArrowheads="1" noChangeShapeType="1" noTextEdit="1"/>
          </p:cNvSpPr>
          <p:nvPr/>
        </p:nvSpPr>
        <p:spPr bwMode="auto">
          <a:xfrm>
            <a:off x="3124200" y="3032125"/>
            <a:ext cx="2844800" cy="747713"/>
          </a:xfrm>
          <a:prstGeom prst="rect">
            <a:avLst/>
          </a:prstGeom>
        </p:spPr>
        <p:txBody>
          <a:bodyPr wrap="none" fromWordArt="1">
            <a:prstTxWarp prst="textPlain">
              <a:avLst>
                <a:gd name="adj" fmla="val 50000"/>
              </a:avLst>
            </a:prstTxWarp>
          </a:bodyPr>
          <a:lstStyle/>
          <a:p>
            <a:pPr algn="ctr"/>
            <a:r>
              <a:rPr lang="en-US" sz="3600" b="1" kern="10" dirty="0">
                <a:ln w="22225">
                  <a:solidFill>
                    <a:schemeClr val="accent2"/>
                  </a:solidFill>
                  <a:round/>
                  <a:headEnd/>
                  <a:tailEnd/>
                </a:ln>
                <a:solidFill>
                  <a:srgbClr val="FF0000"/>
                </a:solidFill>
                <a:latin typeface="Times New Roman"/>
                <a:cs typeface="Times New Roman"/>
              </a:rPr>
              <a:t>vẹt</a:t>
            </a:r>
          </a:p>
        </p:txBody>
      </p:sp>
      <p:pic>
        <p:nvPicPr>
          <p:cNvPr id="460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5738" y="4776788"/>
            <a:ext cx="28289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675" y="4572000"/>
            <a:ext cx="28479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31800"/>
            <a:ext cx="17526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miley Face 1">
            <a:hlinkClick r:id="rId6" action="ppaction://hlinksldjump"/>
          </p:cNvPr>
          <p:cNvSpPr/>
          <p:nvPr/>
        </p:nvSpPr>
        <p:spPr>
          <a:xfrm>
            <a:off x="4343400" y="6396038"/>
            <a:ext cx="304800" cy="23336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46088" name="Rectangle 2"/>
          <p:cNvSpPr>
            <a:spLocks noChangeArrowheads="1"/>
          </p:cNvSpPr>
          <p:nvPr/>
        </p:nvSpPr>
        <p:spPr bwMode="auto">
          <a:xfrm>
            <a:off x="3124200" y="369411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solidFill>
                  <a:srgbClr val="000000"/>
                </a:solidFill>
              </a:rPr>
              <a:t>Là loài chim có bộ lâu nhiều màu sặc sỡ,mỏ quặp có thể bắt chước tiếng người</a:t>
            </a:r>
          </a:p>
        </p:txBody>
      </p:sp>
    </p:spTree>
    <p:extLst>
      <p:ext uri="{BB962C8B-B14F-4D97-AF65-F5344CB8AC3E}">
        <p14:creationId xmlns:p14="http://schemas.microsoft.com/office/powerpoint/2010/main" val="1770033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2296"/>
                                        </p:tgtEl>
                                        <p:attrNameLst>
                                          <p:attrName>style.color</p:attrName>
                                        </p:attrNameLst>
                                      </p:cBhvr>
                                      <p:by>
                                        <p:hsl h="10842353" s="0" l="0"/>
                                      </p:by>
                                    </p:animClr>
                                    <p:animClr clrSpc="hsl" dir="cw">
                                      <p:cBhvr>
                                        <p:cTn id="7" dur="500" fill="hold"/>
                                        <p:tgtEl>
                                          <p:spTgt spid="12296"/>
                                        </p:tgtEl>
                                        <p:attrNameLst>
                                          <p:attrName>fillcolor</p:attrName>
                                        </p:attrNameLst>
                                      </p:cBhvr>
                                      <p:by>
                                        <p:hsl h="10842353" s="0" l="0"/>
                                      </p:by>
                                    </p:animClr>
                                    <p:animClr clrSpc="hsl" dir="cw">
                                      <p:cBhvr>
                                        <p:cTn id="8" dur="500" fill="hold"/>
                                        <p:tgtEl>
                                          <p:spTgt spid="12296"/>
                                        </p:tgtEl>
                                        <p:attrNameLst>
                                          <p:attrName>stroke.color</p:attrName>
                                        </p:attrNameLst>
                                      </p:cBhvr>
                                      <p:by>
                                        <p:hsl h="10842353" s="0" l="0"/>
                                      </p:by>
                                    </p:animClr>
                                    <p:set>
                                      <p:cBhvr>
                                        <p:cTn id="9" dur="500" fill="hold"/>
                                        <p:tgtEl>
                                          <p:spTgt spid="1229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57163"/>
            <a:ext cx="2209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950" y="295275"/>
            <a:ext cx="2286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0" name="WordArt 8"/>
          <p:cNvSpPr>
            <a:spLocks noChangeArrowheads="1" noChangeShapeType="1" noTextEdit="1"/>
          </p:cNvSpPr>
          <p:nvPr/>
        </p:nvSpPr>
        <p:spPr bwMode="auto">
          <a:xfrm>
            <a:off x="1943100" y="3286125"/>
            <a:ext cx="525780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FF0000"/>
                </a:solidFill>
                <a:latin typeface="Times New Roman"/>
                <a:cs typeface="Times New Roman"/>
              </a:rPr>
              <a:t>Đại bàng</a:t>
            </a:r>
          </a:p>
        </p:txBody>
      </p:sp>
      <p:pic>
        <p:nvPicPr>
          <p:cNvPr id="4710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305300"/>
            <a:ext cx="17907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4350" y="47625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miley Face 1">
            <a:hlinkClick r:id="rId6" action="ppaction://hlinksldjump"/>
          </p:cNvPr>
          <p:cNvSpPr/>
          <p:nvPr/>
        </p:nvSpPr>
        <p:spPr>
          <a:xfrm>
            <a:off x="5105400" y="6362700"/>
            <a:ext cx="304800" cy="2667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47112" name="Rectangle 2"/>
          <p:cNvSpPr>
            <a:spLocks noChangeArrowheads="1"/>
          </p:cNvSpPr>
          <p:nvPr/>
        </p:nvSpPr>
        <p:spPr bwMode="auto">
          <a:xfrm>
            <a:off x="2628900" y="3738563"/>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solidFill>
                  <a:srgbClr val="000000"/>
                </a:solidFill>
              </a:rPr>
              <a:t>Là loài chim săn mồi cỡ lớn, mắt tinh, cánh dài và rộng, bay rất cao và rất xa, chân có lông đến tận ngón, sống ở vùng núi cao;</a:t>
            </a:r>
          </a:p>
        </p:txBody>
      </p:sp>
    </p:spTree>
    <p:extLst>
      <p:ext uri="{BB962C8B-B14F-4D97-AF65-F5344CB8AC3E}">
        <p14:creationId xmlns:p14="http://schemas.microsoft.com/office/powerpoint/2010/main" val="1291399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13320"/>
                                        </p:tgtEl>
                                        <p:attrNameLst>
                                          <p:attrName>style.color</p:attrName>
                                        </p:attrNameLst>
                                      </p:cBhvr>
                                      <p:by>
                                        <p:hsl h="10842353" s="0" l="0"/>
                                      </p:by>
                                    </p:animClr>
                                    <p:animClr clrSpc="hsl" dir="cw">
                                      <p:cBhvr>
                                        <p:cTn id="7" dur="500" fill="hold"/>
                                        <p:tgtEl>
                                          <p:spTgt spid="13320"/>
                                        </p:tgtEl>
                                        <p:attrNameLst>
                                          <p:attrName>fillcolor</p:attrName>
                                        </p:attrNameLst>
                                      </p:cBhvr>
                                      <p:by>
                                        <p:hsl h="10842353" s="0" l="0"/>
                                      </p:by>
                                    </p:animClr>
                                    <p:animClr clrSpc="hsl" dir="cw">
                                      <p:cBhvr>
                                        <p:cTn id="8" dur="500" fill="hold"/>
                                        <p:tgtEl>
                                          <p:spTgt spid="13320"/>
                                        </p:tgtEl>
                                        <p:attrNameLst>
                                          <p:attrName>stroke.color</p:attrName>
                                        </p:attrNameLst>
                                      </p:cBhvr>
                                      <p:by>
                                        <p:hsl h="10842353" s="0" l="0"/>
                                      </p:by>
                                    </p:animClr>
                                    <p:set>
                                      <p:cBhvr>
                                        <p:cTn id="9" dur="500" fill="hold"/>
                                        <p:tgtEl>
                                          <p:spTgt spid="133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LASTVALUES" val="&lt;ChangeData&gt;&lt;SlideID&gt;&lt;![CDATA[292]]&gt;&lt;/SlideID&gt;&lt;/ChangeData&gt;"/>
  <p:tag name="MMPROD_PASSDATA" val="&lt;object type=&quot;10050&quot; unique_id=&quot;10128&quot;&gt;&lt;property id=&quot;10020&quot; value=&quot;2&quot;/&gt;&lt;property id=&quot;10191&quot; value=&quot;-1&quot;/&gt;&lt;/object&gt;"/>
  <p:tag name="MMPROD_FAILDATA" val="&lt;object type=&quot;10051&quot; unique_id=&quot;10129&quot;&gt;&lt;property id=&quot;10020&quot; value=&quot;2&quot;/&gt;&lt;property id=&quot;10191&quot; value=&quot;-1&quot;/&gt;&lt;/object&gt;"/>
  <p:tag name="MMPROD_ID" val="10139"/>
  <p:tag name="MMPROD_TYPE" val="10008"/>
  <p:tag name="MMPROD_DATA" val="&lt;property id=&quot;10026&quot; value=&quot;10&quot;/&gt;&lt;property id=&quot;10027&quot; value=&quot;Interaction10119&quot;/&gt;&lt;property id=&quot;10028&quot; value=&quot;0&quot;/&gt;&lt;property id=&quot;10063&quot; value=&quot;2&quot;/&gt;&lt;property id=&quot;10070&quot; value=&quot;Câu 1&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122"/>
  <p:tag name="MMPROD_PARENTQUESTIONGROUPID" val="-1"/>
  <p:tag name="QUIZCLIPSSOURCE" val="201727347,D:\Bai Giang E-le Tuyet\Tieng viet Tuyet\Bài giảng điện tử E-learning môn Tiếng việt-phân môn Luyện Từ và câu\Media.ppcx"/>
  <p:tag name="MMPROD_ANSWERCOUNT" val="4"/>
</p:tagLst>
</file>

<file path=ppt/tags/tag2.xml><?xml version="1.0" encoding="utf-8"?>
<p:tagLst xmlns:a="http://schemas.openxmlformats.org/drawingml/2006/main" xmlns:r="http://schemas.openxmlformats.org/officeDocument/2006/relationships" xmlns:p="http://schemas.openxmlformats.org/presentationml/2006/main">
  <p:tag name="MMPROD_ABSOLUTEPOSITIONID" val="100"/>
  <p:tag name="MMPROD_ID" val="10127"/>
  <p:tag name="MMPROD_LASTVALUES" val="&lt;ChangeData&gt;&lt;Text&gt;&lt;![CDATA[Khi viết,t ta dùng dấu phẩy để làm gì?]]&gt;&lt;/Text&gt;&lt;FontSize&gt;&lt;![CDATA[38]]&gt;&lt;/FontSize&gt;&lt;Left&gt;&lt;![CDATA[0]]&gt;&lt;/Left&gt;&lt;Top&gt;&lt;![CDATA[0]]&gt;&lt;/Top&gt;&lt;/ChangeData&gt;"/>
</p:tagLst>
</file>

<file path=ppt/tags/tag3.xml><?xml version="1.0" encoding="utf-8"?>
<p:tagLst xmlns:a="http://schemas.openxmlformats.org/drawingml/2006/main" xmlns:r="http://schemas.openxmlformats.org/officeDocument/2006/relationships" xmlns:p="http://schemas.openxmlformats.org/presentationml/2006/main">
  <p:tag name="MMPROD_LASTVALUES" val="&lt;ChangeData&gt;&lt;Text&gt;&lt;![CDATA[Để tách các ý trong một câu.]]&gt;&lt;/Text&gt;&lt;FontSize&gt;&lt;![CDATA[24]]&gt;&lt;/FontSize&gt;&lt;Left&gt;&lt;![CDATA[121]]&gt;&lt;/Left&gt;&lt;Top&gt;&lt;![CDATA[129.625]]&gt;&lt;/Top&gt;&lt;/ChangeData&gt;"/>
  <p:tag name="MMPROD_ABSOLUTEPOSITIONID" val="1021"/>
</p:tagLst>
</file>

<file path=ppt/tags/tag4.xml><?xml version="1.0" encoding="utf-8"?>
<p:tagLst xmlns:a="http://schemas.openxmlformats.org/drawingml/2006/main" xmlns:r="http://schemas.openxmlformats.org/officeDocument/2006/relationships" xmlns:p="http://schemas.openxmlformats.org/presentationml/2006/main">
  <p:tag name="MMPROD_LASTVALUES" val="&lt;ChangeData&gt;&lt;Text&gt;&lt;![CDATA[Để giúp câu trở nên rõ nghĩa hơn.]]&gt;&lt;/Text&gt;&lt;FontSize&gt;&lt;![CDATA[24]]&gt;&lt;/FontSize&gt;&lt;Left&gt;&lt;![CDATA[121]]&gt;&lt;/Left&gt;&lt;Top&gt;&lt;![CDATA[176.875]]&gt;&lt;/Top&gt;&lt;/ChangeData&gt;"/>
  <p:tag name="MMPROD_ABSOLUTEPOSITIONID" val="1022"/>
</p:tagLst>
</file>

<file path=ppt/tags/tag5.xml><?xml version="1.0" encoding="utf-8"?>
<p:tagLst xmlns:a="http://schemas.openxmlformats.org/drawingml/2006/main" xmlns:r="http://schemas.openxmlformats.org/officeDocument/2006/relationships" xmlns:p="http://schemas.openxmlformats.org/presentationml/2006/main">
  <p:tag name="MMPROD_LASTVALUES" val="&lt;ChangeData&gt;&lt;Text&gt;&lt;![CDATA[Để ngăn cách các bộ phận câu cùng trả lời cho một câu hỏi.]]&gt;&lt;/Text&gt;&lt;FontSize&gt;&lt;![CDATA[24]]&gt;&lt;/FontSize&gt;&lt;Left&gt;&lt;![CDATA[122]]&gt;&lt;/Left&gt;&lt;Top&gt;&lt;![CDATA[257.75]]&gt;&lt;/Top&gt;&lt;/ChangeData&gt;"/>
  <p:tag name="MMPROD_ABSOLUTEPOSITIONID" val="1023"/>
</p:tagLst>
</file>

<file path=ppt/tags/tag6.xml><?xml version="1.0" encoding="utf-8"?>
<p:tagLst xmlns:a="http://schemas.openxmlformats.org/drawingml/2006/main" xmlns:r="http://schemas.openxmlformats.org/officeDocument/2006/relationships" xmlns:p="http://schemas.openxmlformats.org/presentationml/2006/main">
  <p:tag name="PPSNARRATION" val="34,201727347,D:\Bai Giang E-le Tuyet\Tieng viet môm LTVC lop 2\Bài giảng điện tử E-learning môn Tiếng việt-phân môn Luyện Từ và câu\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1111</Words>
  <Application>Microsoft Office PowerPoint</Application>
  <PresentationFormat>On-screen Show (4:3)</PresentationFormat>
  <Paragraphs>159</Paragraphs>
  <Slides>33</Slides>
  <Notes>2</Notes>
  <HiddenSlides>0</HiddenSlides>
  <MMClips>2</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Khi viết, ta dùng dấu phẩy để làm gì?</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Administrator_PC</dc:creator>
  <cp:lastModifiedBy>CBR</cp:lastModifiedBy>
  <cp:revision>26</cp:revision>
  <dcterms:created xsi:type="dcterms:W3CDTF">2020-04-16T01:29:46Z</dcterms:created>
  <dcterms:modified xsi:type="dcterms:W3CDTF">2021-02-23T14:45:11Z</dcterms:modified>
</cp:coreProperties>
</file>